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5143500" cx="9144000"/>
  <p:notesSz cx="6858000" cy="9144000"/>
  <p:embeddedFontLst>
    <p:embeddedFont>
      <p:font typeface="Arvo"/>
      <p:regular r:id="rId105"/>
      <p:bold r:id="rId106"/>
      <p:italic r:id="rId107"/>
      <p:boldItalic r:id="rId108"/>
    </p:embeddedFont>
    <p:embeddedFont>
      <p:font typeface="Corbel"/>
      <p:regular r:id="rId109"/>
      <p:bold r:id="rId110"/>
      <p:italic r:id="rId111"/>
      <p:boldItalic r:id="rId112"/>
    </p:embeddedFont>
    <p:embeddedFont>
      <p:font typeface="Roboto Condensed"/>
      <p:regular r:id="rId113"/>
      <p:bold r:id="rId114"/>
      <p:italic r:id="rId115"/>
      <p:boldItalic r:id="rId116"/>
    </p:embeddedFont>
    <p:embeddedFont>
      <p:font typeface="Roboto Condensed Light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1B36AD-04C6-4998-875E-FE98205EBED9}">
  <a:tblStyle styleId="{5C1B36AD-04C6-4998-875E-FE98205EB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Arvo-italic.fntdata"/><Relationship Id="rId106" Type="http://schemas.openxmlformats.org/officeDocument/2006/relationships/font" Target="fonts/Arvo-bold.fntdata"/><Relationship Id="rId105" Type="http://schemas.openxmlformats.org/officeDocument/2006/relationships/font" Target="fonts/Arvo-regular.fntdata"/><Relationship Id="rId104" Type="http://schemas.openxmlformats.org/officeDocument/2006/relationships/slide" Target="slides/slide99.xml"/><Relationship Id="rId109" Type="http://schemas.openxmlformats.org/officeDocument/2006/relationships/font" Target="fonts/Corbel-regular.fntdata"/><Relationship Id="rId108" Type="http://schemas.openxmlformats.org/officeDocument/2006/relationships/font" Target="fonts/Arv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CondensedLight-bold.fntdata"/><Relationship Id="rId117" Type="http://schemas.openxmlformats.org/officeDocument/2006/relationships/font" Target="fonts/RobotoCondensedLight-regular.fntdata"/><Relationship Id="rId116" Type="http://schemas.openxmlformats.org/officeDocument/2006/relationships/font" Target="fonts/RobotoCondensed-boldItalic.fntdata"/><Relationship Id="rId115" Type="http://schemas.openxmlformats.org/officeDocument/2006/relationships/font" Target="fonts/RobotoCondensed-italic.fntdata"/><Relationship Id="rId119" Type="http://schemas.openxmlformats.org/officeDocument/2006/relationships/font" Target="fonts/RobotoCondensedLight-italic.fntdata"/><Relationship Id="rId15" Type="http://schemas.openxmlformats.org/officeDocument/2006/relationships/slide" Target="slides/slide10.xml"/><Relationship Id="rId110" Type="http://schemas.openxmlformats.org/officeDocument/2006/relationships/font" Target="fonts/Corbel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Condensed-bold.fntdata"/><Relationship Id="rId18" Type="http://schemas.openxmlformats.org/officeDocument/2006/relationships/slide" Target="slides/slide13.xml"/><Relationship Id="rId113" Type="http://schemas.openxmlformats.org/officeDocument/2006/relationships/font" Target="fonts/RobotoCondensed-regular.fntdata"/><Relationship Id="rId112" Type="http://schemas.openxmlformats.org/officeDocument/2006/relationships/font" Target="fonts/Corbel-boldItalic.fntdata"/><Relationship Id="rId111" Type="http://schemas.openxmlformats.org/officeDocument/2006/relationships/font" Target="fonts/Corbel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744b55fc4_0_4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744b55fc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744b55fc4_0_6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744b55fc4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941dcb10c_0_7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941dcb10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e9b24414f_0_1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e9b24414f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744b55fc4_0_6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744b55fc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744b55fc4_0_6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744b55fc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744b55fc4_0_6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744b55fc4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68f0279d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68f0279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744b55fc4_0_7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744b55fc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744b55fc4_0_8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744b55fc4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744b55fc4_0_8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744b55fc4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e9b24414f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e9b24414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63ff41f43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63ff41f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63ff41f43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63ff41f4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63ff41f43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63ff41f4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63ff41f43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63ff41f4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63ff41f43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63ff41f4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744b55fc4_0_7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744b55fc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941dcb10c_0_1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941dcb10c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63ff41f43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f63ff41f4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941dcb10c_0_6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941dcb10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63ff41f43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63ff41f4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63ff41f43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f63ff41f4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63ff41f43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f63ff41f4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f63ff41f43_0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f63ff41f4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aa0b59be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faa0b59b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a0b59be1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a0b59be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aa0b59be1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aa0b59be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faa0b59be1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faa0b59be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a0b59be1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a0b59b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faa0b59be1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faa0b59b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744b55fc4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744b55fc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faa0b59be1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faa0b59be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faa0b59be1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faa0b59b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faa0b59be1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faa0b59b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faa0b59be1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faa0b59be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faa0b59be1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faa0b59be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aa0b59be1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aa0b59be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faa0b59be1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faa0b59be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f744b55fc4_0_8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f744b55fc4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a0b59be1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a0b59be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faab610cd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faab610c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744b55fc4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744b55fc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faa0b59be1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faa0b59be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aa0b59be1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aa0b59be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faa0b59be1_0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faa0b59be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faab610cd9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faab610cd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faa0b59be1_0_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faa0b59be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aab610cd9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aab610c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faab610cd9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faab610cd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faab610cd9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faab610cd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faa0b59be1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faa0b59be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faab610cd9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faab610cd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744b55fc4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744b55fc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faab610cd9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faab610cd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faab610cd9_0_3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faab610cd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faab610cd9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faab610cd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fabad21cf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fabad21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fabad21cf4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fabad21c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fabad21cf4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fabad21cf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fabad21cf4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fabad21cf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fabad21cf4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fabad21cf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fabad21cf4_0_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fabad21cf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fabad21cf4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fabad21cf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44b55fc4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744b55fc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f744b55fc4_0_8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f744b55fc4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fabad21cf4_0_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fabad21cf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faa0b59be1_0_4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faa0b59be1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faa0b59be1_0_4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faa0b59be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f66214773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f6621477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f662147734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f6621477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f662147734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f6621477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f662147734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f66214773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faa0b59be1_0_4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faa0b59be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faa0b59be1_0_4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faa0b59be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744b55fc4_0_4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744b55fc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cb5e3f8bf9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cb5e3f8b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aa0b59be1_0_5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aa0b59be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faa0b59be1_0_5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faa0b59be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faa0b59be1_0_5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faa0b59be1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cb5e3f8bf9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cb5e3f8bf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faa0b59be1_0_5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faa0b59be1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faa0b59be1_0_5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faa0b59be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faa0b59be1_0_5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faa0b59be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f75b8820b6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f75b8820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faa0b59be1_0_6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faa0b59be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744b55fc4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744b55fc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faa0b59be1_0_6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faa0b59be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faa0b59be1_0_6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faa0b59be1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faa0b59be1_0_6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faa0b59be1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faa0b59be1_0_6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faa0b59be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faa0b59be1_0_6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faa0b59be1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f75b8820b6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f75b8820b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faa0b59be1_0_7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faa0b59be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f75b8820b6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f75b8820b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faa0b59be1_0_7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faa0b59be1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/ Menti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  <a:defRPr b="0" i="0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9pPr>
          </a:lstStyle>
          <a:p/>
        </p:txBody>
      </p:sp>
      <p:sp>
        <p:nvSpPr>
          <p:cNvPr id="182" name="Google Shape;182;p1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279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5.jpg"/><Relationship Id="rId6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standard IEC 61508-1</a:t>
            </a:r>
            <a:endParaRPr/>
          </a:p>
        </p:txBody>
      </p:sp>
      <p:sp>
        <p:nvSpPr>
          <p:cNvPr id="190" name="Google Shape;190;p12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800"/>
                </a:solidFill>
              </a:rPr>
              <a:t>Ing. Martín Nicolás Menéndez - Especialización en Sistemas Embebidos</a:t>
            </a:r>
            <a:endParaRPr sz="1400">
              <a:solidFill>
                <a:srgbClr val="FF9800"/>
              </a:solidFill>
            </a:endParaRPr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7D3E6"/>
                </a:solidFill>
              </a:rPr>
              <a:t>Directores:   Dr. </a:t>
            </a:r>
            <a:r>
              <a:rPr lang="en" sz="1400">
                <a:solidFill>
                  <a:srgbClr val="C7D3E6"/>
                </a:solidFill>
              </a:rPr>
              <a:t>Ing. Ariel Lutenberg</a:t>
            </a:r>
            <a:endParaRPr sz="1400">
              <a:solidFill>
                <a:srgbClr val="C7D3E6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7D3E6"/>
                </a:solidFill>
              </a:rPr>
              <a:t>Mg. Ing. Facundo Larosa</a:t>
            </a:r>
            <a:endParaRPr sz="1400">
              <a:solidFill>
                <a:srgbClr val="C7D3E6"/>
              </a:solidFill>
            </a:endParaRPr>
          </a:p>
        </p:txBody>
      </p:sp>
      <p:sp>
        <p:nvSpPr>
          <p:cNvPr id="194" name="Google Shape;194;p12"/>
          <p:cNvSpPr txBox="1"/>
          <p:nvPr>
            <p:ph type="ctrTitle"/>
          </p:nvPr>
        </p:nvSpPr>
        <p:spPr>
          <a:xfrm>
            <a:off x="0" y="561000"/>
            <a:ext cx="55836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7D3E6"/>
                </a:solidFill>
              </a:rPr>
              <a:t>Trabajo final de la especialización:</a:t>
            </a:r>
            <a:endParaRPr sz="2400">
              <a:solidFill>
                <a:srgbClr val="C7D3E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 de poseer código “no mantenible”</a:t>
            </a:r>
            <a:endParaRPr/>
          </a:p>
        </p:txBody>
      </p:sp>
      <p:sp>
        <p:nvSpPr>
          <p:cNvPr id="434" name="Google Shape;434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5" name="Google Shape;435;p2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36" name="Google Shape;436;p2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1"/>
          <p:cNvSpPr/>
          <p:nvPr/>
        </p:nvSpPr>
        <p:spPr>
          <a:xfrm>
            <a:off x="786256" y="1753022"/>
            <a:ext cx="7437270" cy="2361462"/>
          </a:xfrm>
          <a:custGeom>
            <a:rect b="b" l="l" r="r" t="t"/>
            <a:pathLst>
              <a:path extrusionOk="0" h="115348" w="319539">
                <a:moveTo>
                  <a:pt x="2442" y="115348"/>
                </a:moveTo>
                <a:cubicBezTo>
                  <a:pt x="2115" y="97753"/>
                  <a:pt x="-1221" y="27963"/>
                  <a:pt x="480" y="9780"/>
                </a:cubicBezTo>
                <a:cubicBezTo>
                  <a:pt x="2181" y="-8403"/>
                  <a:pt x="8068" y="3894"/>
                  <a:pt x="12646" y="6249"/>
                </a:cubicBezTo>
                <a:cubicBezTo>
                  <a:pt x="17225" y="8604"/>
                  <a:pt x="21868" y="15994"/>
                  <a:pt x="27951" y="23908"/>
                </a:cubicBezTo>
                <a:cubicBezTo>
                  <a:pt x="34034" y="31822"/>
                  <a:pt x="35473" y="40391"/>
                  <a:pt x="49143" y="53734"/>
                </a:cubicBezTo>
                <a:cubicBezTo>
                  <a:pt x="62813" y="67077"/>
                  <a:pt x="64906" y="94025"/>
                  <a:pt x="109972" y="103967"/>
                </a:cubicBezTo>
                <a:cubicBezTo>
                  <a:pt x="155038" y="113909"/>
                  <a:pt x="284611" y="111816"/>
                  <a:pt x="319539" y="113386"/>
                </a:cubicBezTo>
              </a:path>
            </a:pathLst>
          </a:custGeom>
          <a:noFill/>
          <a:ln cap="flat" cmpd="sng" w="76200">
            <a:solidFill>
              <a:srgbClr val="D89F39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44" name="Google Shape;444;p21"/>
          <p:cNvCxnSpPr/>
          <p:nvPr/>
        </p:nvCxnSpPr>
        <p:spPr>
          <a:xfrm>
            <a:off x="728326" y="4114392"/>
            <a:ext cx="7704900" cy="240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21"/>
          <p:cNvCxnSpPr/>
          <p:nvPr/>
        </p:nvCxnSpPr>
        <p:spPr>
          <a:xfrm rot="10800000">
            <a:off x="790931" y="1538420"/>
            <a:ext cx="33900" cy="2632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21"/>
          <p:cNvSpPr txBox="1"/>
          <p:nvPr/>
        </p:nvSpPr>
        <p:spPr>
          <a:xfrm rot="-5400000">
            <a:off x="-295925" y="2568853"/>
            <a:ext cx="1632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Productividad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7" name="Google Shape;447;p21"/>
          <p:cNvSpPr txBox="1"/>
          <p:nvPr/>
        </p:nvSpPr>
        <p:spPr>
          <a:xfrm>
            <a:off x="3853603" y="4278894"/>
            <a:ext cx="1302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Tiempo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8" name="Google Shape;448;p21"/>
          <p:cNvSpPr txBox="1"/>
          <p:nvPr>
            <p:ph idx="2" type="body"/>
          </p:nvPr>
        </p:nvSpPr>
        <p:spPr>
          <a:xfrm>
            <a:off x="4515450" y="1623173"/>
            <a:ext cx="3418800" cy="1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Facil de </a:t>
            </a:r>
            <a:r>
              <a:rPr b="1"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entender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Fácil de </a:t>
            </a:r>
            <a:r>
              <a:rPr b="1"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cambiar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Barato de </a:t>
            </a:r>
            <a:r>
              <a:rPr b="1"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mantener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22"/>
          <p:cNvSpPr txBox="1"/>
          <p:nvPr>
            <p:ph idx="4294967295" type="body"/>
          </p:nvPr>
        </p:nvSpPr>
        <p:spPr>
          <a:xfrm>
            <a:off x="2529450" y="3393850"/>
            <a:ext cx="3581400" cy="10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Y muchos 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más…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6849998" y="909852"/>
            <a:ext cx="1866900" cy="244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2444496" y="926345"/>
            <a:ext cx="1856100" cy="246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95243" y="873250"/>
            <a:ext cx="2088000" cy="252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4682109" y="909845"/>
            <a:ext cx="1866900" cy="2447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IEC 61508</a:t>
            </a:r>
            <a:endParaRPr sz="3600"/>
          </a:p>
        </p:txBody>
      </p:sp>
      <p:sp>
        <p:nvSpPr>
          <p:cNvPr id="464" name="Google Shape;464;p23"/>
          <p:cNvSpPr txBox="1"/>
          <p:nvPr>
            <p:ph idx="1" type="subTitle"/>
          </p:nvPr>
        </p:nvSpPr>
        <p:spPr>
          <a:xfrm>
            <a:off x="499525" y="3968100"/>
            <a:ext cx="40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Estándar de seguridad funcional</a:t>
            </a:r>
            <a:endParaRPr sz="2400"/>
          </a:p>
        </p:txBody>
      </p:sp>
      <p:sp>
        <p:nvSpPr>
          <p:cNvPr id="465" name="Google Shape;465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2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¿Cuando aplicamos la IEC 61508?</a:t>
            </a:r>
            <a:endParaRPr/>
          </a:p>
        </p:txBody>
      </p:sp>
      <p:sp>
        <p:nvSpPr>
          <p:cNvPr id="472" name="Google Shape;472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3" name="Google Shape;473;p2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74" name="Google Shape;474;p2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4"/>
          <p:cNvSpPr txBox="1"/>
          <p:nvPr>
            <p:ph idx="2" type="body"/>
          </p:nvPr>
        </p:nvSpPr>
        <p:spPr>
          <a:xfrm>
            <a:off x="486375" y="1518395"/>
            <a:ext cx="7705500" cy="30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Si el proyecto involucra el desarrollo de sistemas </a:t>
            </a:r>
            <a:r>
              <a:rPr lang="en" sz="2400">
                <a:solidFill>
                  <a:srgbClr val="FF9800"/>
                </a:solidFill>
              </a:rPr>
              <a:t>electrónicos</a:t>
            </a:r>
            <a:r>
              <a:rPr lang="en" sz="2400"/>
              <a:t>, </a:t>
            </a:r>
            <a:r>
              <a:rPr lang="en" sz="2400">
                <a:solidFill>
                  <a:srgbClr val="FF9800"/>
                </a:solidFill>
              </a:rPr>
              <a:t>eléctricos</a:t>
            </a:r>
            <a:r>
              <a:rPr lang="en" sz="2400"/>
              <a:t>, o de </a:t>
            </a:r>
            <a:r>
              <a:rPr lang="en" sz="2400">
                <a:solidFill>
                  <a:srgbClr val="FF9800"/>
                </a:solidFill>
              </a:rPr>
              <a:t>electrónica</a:t>
            </a:r>
            <a:r>
              <a:rPr lang="en" sz="2400"/>
              <a:t> </a:t>
            </a:r>
            <a:r>
              <a:rPr lang="en" sz="2400">
                <a:solidFill>
                  <a:srgbClr val="FF9800"/>
                </a:solidFill>
              </a:rPr>
              <a:t>programable</a:t>
            </a:r>
            <a:r>
              <a:rPr lang="en" sz="2400"/>
              <a:t> que involucre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seguridad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Si en otro </a:t>
            </a:r>
            <a:r>
              <a:rPr lang="en" sz="2400"/>
              <a:t>estándar</a:t>
            </a:r>
            <a:r>
              <a:rPr lang="en" sz="2400"/>
              <a:t> que apliques en tu proyecto la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seguridad</a:t>
            </a:r>
            <a:r>
              <a:rPr lang="en" sz="2400"/>
              <a:t> sea un </a:t>
            </a:r>
            <a:r>
              <a:rPr lang="en" sz="2400">
                <a:solidFill>
                  <a:srgbClr val="FF9800"/>
                </a:solidFill>
              </a:rPr>
              <a:t>factor relevante</a:t>
            </a:r>
            <a:r>
              <a:rPr lang="en" sz="2400"/>
              <a:t>.</a:t>
            </a:r>
            <a:endParaRPr sz="2400"/>
          </a:p>
        </p:txBody>
      </p:sp>
      <p:sp>
        <p:nvSpPr>
          <p:cNvPr id="482" name="Google Shape;482;p24"/>
          <p:cNvSpPr txBox="1"/>
          <p:nvPr>
            <p:ph idx="4294967295" type="subTitle"/>
          </p:nvPr>
        </p:nvSpPr>
        <p:spPr>
          <a:xfrm>
            <a:off x="7144473" y="392575"/>
            <a:ext cx="19608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norma los define como E/E/PE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3" name="Google Shape;483;p24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 funcional</a:t>
            </a:r>
            <a:endParaRPr/>
          </a:p>
        </p:txBody>
      </p:sp>
      <p:sp>
        <p:nvSpPr>
          <p:cNvPr id="489" name="Google Shape;489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0" name="Google Shape;490;p2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91" name="Google Shape;491;p2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5"/>
          <p:cNvSpPr txBox="1"/>
          <p:nvPr>
            <p:ph idx="3" type="body"/>
          </p:nvPr>
        </p:nvSpPr>
        <p:spPr>
          <a:xfrm>
            <a:off x="1812075" y="4280400"/>
            <a:ext cx="5300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(U</a:t>
            </a:r>
            <a:r>
              <a:rPr lang="en"/>
              <a:t>n dispositivo de protección contra sobrecalentamiento)</a:t>
            </a:r>
            <a:endParaRPr/>
          </a:p>
        </p:txBody>
      </p:sp>
      <p:sp>
        <p:nvSpPr>
          <p:cNvPr id="499" name="Google Shape;499;p25"/>
          <p:cNvSpPr txBox="1"/>
          <p:nvPr>
            <p:ph idx="4294967295" type="subTitle"/>
          </p:nvPr>
        </p:nvSpPr>
        <p:spPr>
          <a:xfrm>
            <a:off x="66600" y="3254100"/>
            <a:ext cx="9010800" cy="10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Seguridad funcional: </a:t>
            </a:r>
            <a:r>
              <a:rPr lang="en">
                <a:solidFill>
                  <a:srgbClr val="3F5378"/>
                </a:solidFill>
              </a:rPr>
              <a:t>es parte de la seguridad general que depende de que un sistema o equipo funcione correctamente en respuesta a sus entradas 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0" name="Google Shape;500;p25"/>
          <p:cNvSpPr txBox="1"/>
          <p:nvPr/>
        </p:nvSpPr>
        <p:spPr>
          <a:xfrm>
            <a:off x="42900" y="1513413"/>
            <a:ext cx="905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Seguro: </a:t>
            </a:r>
            <a:r>
              <a:rPr lang="en" sz="24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Ausencia</a:t>
            </a:r>
            <a:r>
              <a:rPr lang="en" sz="24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niveles inaceptables de riesgo que puedan provocar lesiones daños a la salud de las personas, ya sea </a:t>
            </a:r>
            <a:r>
              <a:rPr lang="en" sz="24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directa</a:t>
            </a:r>
            <a:r>
              <a:rPr lang="en" sz="24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 </a:t>
            </a:r>
            <a:r>
              <a:rPr lang="en" sz="24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indirectamente</a:t>
            </a:r>
            <a:r>
              <a:rPr lang="en" sz="24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501" name="Google Shape;501;p25"/>
          <p:cNvSpPr txBox="1"/>
          <p:nvPr>
            <p:ph idx="3" type="body"/>
          </p:nvPr>
        </p:nvSpPr>
        <p:spPr>
          <a:xfrm>
            <a:off x="1588550" y="2416738"/>
            <a:ext cx="5438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(A</a:t>
            </a:r>
            <a:r>
              <a:rPr lang="en"/>
              <a:t>islamiento para soportar altas temperaturas)</a:t>
            </a:r>
            <a:endParaRPr/>
          </a:p>
        </p:txBody>
      </p:sp>
      <p:sp>
        <p:nvSpPr>
          <p:cNvPr id="502" name="Google Shape;502;p25"/>
          <p:cNvSpPr txBox="1"/>
          <p:nvPr>
            <p:ph idx="4294967295" type="subTitle"/>
          </p:nvPr>
        </p:nvSpPr>
        <p:spPr>
          <a:xfrm>
            <a:off x="7181775" y="392575"/>
            <a:ext cx="18186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Considerar al sistema COMPLETO y a su ENTORNO</a:t>
            </a:r>
            <a:endParaRPr b="1" sz="15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6889327" y="692025"/>
            <a:ext cx="387763" cy="422409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6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509" name="Google Shape;509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6"/>
          <p:cNvSpPr txBox="1"/>
          <p:nvPr>
            <p:ph idx="4294967295" type="body"/>
          </p:nvPr>
        </p:nvSpPr>
        <p:spPr>
          <a:xfrm>
            <a:off x="28500" y="690000"/>
            <a:ext cx="9087000" cy="3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Aumentar la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seguridad</a:t>
            </a:r>
            <a:r>
              <a:rPr lang="en" sz="2000"/>
              <a:t> y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eficiencia económica</a:t>
            </a:r>
            <a:r>
              <a:rPr lang="en" sz="2000"/>
              <a:t> de los sistemas E/E/PE.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Brindar un </a:t>
            </a:r>
            <a:r>
              <a:rPr lang="en" sz="2000">
                <a:solidFill>
                  <a:srgbClr val="D26F00"/>
                </a:solidFill>
              </a:rPr>
              <a:t>marco general de seguridad</a:t>
            </a:r>
            <a:r>
              <a:rPr lang="en" sz="2000"/>
              <a:t> para</a:t>
            </a:r>
            <a:r>
              <a:rPr lang="en" sz="2000"/>
              <a:t> los desarrollos tecnológicos.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Establecer un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enfoque flexible</a:t>
            </a:r>
            <a:r>
              <a:rPr lang="en" sz="2000"/>
              <a:t> basado en sistemas técnicamente sólido.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Definir </a:t>
            </a:r>
            <a:r>
              <a:rPr lang="en" sz="2000"/>
              <a:t>un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estándar</a:t>
            </a:r>
            <a:r>
              <a:rPr lang="en" sz="2000">
                <a:solidFill>
                  <a:srgbClr val="FF9800"/>
                </a:solidFill>
              </a:rPr>
              <a:t> </a:t>
            </a:r>
            <a:r>
              <a:rPr lang="en" sz="2000"/>
              <a:t>que pueda ser </a:t>
            </a:r>
            <a:r>
              <a:rPr lang="en" sz="2000">
                <a:solidFill>
                  <a:srgbClr val="D26F00"/>
                </a:solidFill>
              </a:rPr>
              <a:t>utilizado directamente por la industria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Mediar entre los usuarios y los reguladores para que ganen </a:t>
            </a:r>
            <a:r>
              <a:rPr lang="en" sz="2000">
                <a:solidFill>
                  <a:srgbClr val="D26F00"/>
                </a:solidFill>
              </a:rPr>
              <a:t>confianza</a:t>
            </a:r>
            <a:r>
              <a:rPr lang="en" sz="2000"/>
              <a:t> en la tecnología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Proporcionar un marco común de requisitos para facilitar: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Mejoras en la eficiencia en la </a:t>
            </a:r>
            <a:r>
              <a:rPr lang="en" sz="2000">
                <a:solidFill>
                  <a:srgbClr val="D26F00"/>
                </a:solidFill>
              </a:rPr>
              <a:t>cadena de suministro</a:t>
            </a:r>
            <a:r>
              <a:rPr lang="en" sz="2000"/>
              <a:t> de componentes.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Mejoras en la comunicación de los requisitos.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El </a:t>
            </a:r>
            <a:r>
              <a:rPr lang="en" sz="2000">
                <a:solidFill>
                  <a:srgbClr val="D26F00"/>
                </a:solidFill>
              </a:rPr>
              <a:t>desarrollo de técnicas</a:t>
            </a:r>
            <a:r>
              <a:rPr lang="en" sz="2000"/>
              <a:t> y medidas que puedan utilizarse.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El desarrollo de </a:t>
            </a:r>
            <a:r>
              <a:rPr lang="en" sz="2000">
                <a:solidFill>
                  <a:srgbClr val="D26F00"/>
                </a:solidFill>
              </a:rPr>
              <a:t>servicios de evaluación</a:t>
            </a:r>
            <a:r>
              <a:rPr lang="en" sz="2000"/>
              <a:t> de la conformidad si es necesario.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Inconvenientes</a:t>
            </a:r>
            <a:endParaRPr/>
          </a:p>
        </p:txBody>
      </p:sp>
      <p:sp>
        <p:nvSpPr>
          <p:cNvPr id="516" name="Google Shape;516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27"/>
          <p:cNvSpPr txBox="1"/>
          <p:nvPr>
            <p:ph idx="4294967295" type="subTitle"/>
          </p:nvPr>
        </p:nvSpPr>
        <p:spPr>
          <a:xfrm>
            <a:off x="2199200" y="215275"/>
            <a:ext cx="5640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Complejos, muy difíciles de determinar TODOS los modos de fallas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8" name="Google Shape;518;p27"/>
          <p:cNvSpPr txBox="1"/>
          <p:nvPr>
            <p:ph idx="4294967295" type="subTitle"/>
          </p:nvPr>
        </p:nvSpPr>
        <p:spPr>
          <a:xfrm>
            <a:off x="0" y="2615575"/>
            <a:ext cx="2857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Fuente de los errores peligrosos: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9" name="Google Shape;519;p27"/>
          <p:cNvSpPr txBox="1"/>
          <p:nvPr>
            <p:ph idx="4294967295" type="subTitle"/>
          </p:nvPr>
        </p:nvSpPr>
        <p:spPr>
          <a:xfrm>
            <a:off x="3771900" y="1032325"/>
            <a:ext cx="3705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Malas especificaciones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0" name="Google Shape;520;p27"/>
          <p:cNvSpPr txBox="1"/>
          <p:nvPr>
            <p:ph idx="4294967295" type="subTitle"/>
          </p:nvPr>
        </p:nvSpPr>
        <p:spPr>
          <a:xfrm>
            <a:off x="3390900" y="1513338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aleatorios de hardware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1" name="Google Shape;521;p27"/>
          <p:cNvSpPr txBox="1"/>
          <p:nvPr>
            <p:ph idx="4294967295" type="subTitle"/>
          </p:nvPr>
        </p:nvSpPr>
        <p:spPr>
          <a:xfrm>
            <a:off x="3338550" y="2045200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sistemáticos de hardware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2" name="Google Shape;522;p27"/>
          <p:cNvSpPr txBox="1"/>
          <p:nvPr>
            <p:ph idx="4294967295" type="subTitle"/>
          </p:nvPr>
        </p:nvSpPr>
        <p:spPr>
          <a:xfrm>
            <a:off x="3390900" y="2494163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de software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3" name="Google Shape;523;p27"/>
          <p:cNvSpPr txBox="1"/>
          <p:nvPr>
            <p:ph idx="4294967295" type="subTitle"/>
          </p:nvPr>
        </p:nvSpPr>
        <p:spPr>
          <a:xfrm>
            <a:off x="3267200" y="2943163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de causa común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4" name="Google Shape;524;p27"/>
          <p:cNvSpPr txBox="1"/>
          <p:nvPr>
            <p:ph idx="4294967295" type="subTitle"/>
          </p:nvPr>
        </p:nvSpPr>
        <p:spPr>
          <a:xfrm>
            <a:off x="3390900" y="3381775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humanos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5" name="Google Shape;525;p27"/>
          <p:cNvSpPr txBox="1"/>
          <p:nvPr>
            <p:ph idx="4294967295" type="subTitle"/>
          </p:nvPr>
        </p:nvSpPr>
        <p:spPr>
          <a:xfrm>
            <a:off x="3267200" y="3841138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Influencias ambientales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6" name="Google Shape;526;p27"/>
          <p:cNvSpPr txBox="1"/>
          <p:nvPr>
            <p:ph idx="4294967295" type="subTitle"/>
          </p:nvPr>
        </p:nvSpPr>
        <p:spPr>
          <a:xfrm>
            <a:off x="3267200" y="4373000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Fuente de alimentación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3892575" y="1214122"/>
            <a:ext cx="3414300" cy="35835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Menti_1_B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Inconvenientes</a:t>
            </a:r>
            <a:endParaRPr/>
          </a:p>
        </p:txBody>
      </p:sp>
      <p:sp>
        <p:nvSpPr>
          <p:cNvPr id="533" name="Google Shape;533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28"/>
          <p:cNvSpPr txBox="1"/>
          <p:nvPr>
            <p:ph idx="4294967295" type="subTitle"/>
          </p:nvPr>
        </p:nvSpPr>
        <p:spPr>
          <a:xfrm>
            <a:off x="2199200" y="215275"/>
            <a:ext cx="5640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Complejos, muy difíciles de determinar TODOS los modos de fallas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5" name="Google Shape;535;p28"/>
          <p:cNvSpPr txBox="1"/>
          <p:nvPr>
            <p:ph idx="4294967295" type="subTitle"/>
          </p:nvPr>
        </p:nvSpPr>
        <p:spPr>
          <a:xfrm>
            <a:off x="0" y="2615575"/>
            <a:ext cx="2857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Fuente de los errores peligrosos: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6" name="Google Shape;536;p28"/>
          <p:cNvSpPr txBox="1"/>
          <p:nvPr>
            <p:ph idx="4294967295" type="subTitle"/>
          </p:nvPr>
        </p:nvSpPr>
        <p:spPr>
          <a:xfrm>
            <a:off x="3771900" y="1032325"/>
            <a:ext cx="3705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Malas especificaciones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37" name="Google Shape;537;p28"/>
          <p:cNvSpPr txBox="1"/>
          <p:nvPr>
            <p:ph idx="4294967295" type="subTitle"/>
          </p:nvPr>
        </p:nvSpPr>
        <p:spPr>
          <a:xfrm>
            <a:off x="3390900" y="1513338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aleatorios de hardware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38" name="Google Shape;538;p28"/>
          <p:cNvSpPr txBox="1"/>
          <p:nvPr>
            <p:ph idx="4294967295" type="subTitle"/>
          </p:nvPr>
        </p:nvSpPr>
        <p:spPr>
          <a:xfrm>
            <a:off x="3338550" y="2045200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sistemáticos de hardware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39" name="Google Shape;539;p28"/>
          <p:cNvSpPr txBox="1"/>
          <p:nvPr>
            <p:ph idx="4294967295" type="subTitle"/>
          </p:nvPr>
        </p:nvSpPr>
        <p:spPr>
          <a:xfrm>
            <a:off x="3390900" y="2494163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de software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40" name="Google Shape;540;p28"/>
          <p:cNvSpPr txBox="1"/>
          <p:nvPr>
            <p:ph idx="4294967295" type="subTitle"/>
          </p:nvPr>
        </p:nvSpPr>
        <p:spPr>
          <a:xfrm>
            <a:off x="3267200" y="2943163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de causa común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41" name="Google Shape;541;p28"/>
          <p:cNvSpPr txBox="1"/>
          <p:nvPr>
            <p:ph idx="4294967295" type="subTitle"/>
          </p:nvPr>
        </p:nvSpPr>
        <p:spPr>
          <a:xfrm>
            <a:off x="3390900" y="3381775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Errores humanos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42" name="Google Shape;542;p28"/>
          <p:cNvSpPr txBox="1"/>
          <p:nvPr>
            <p:ph idx="4294967295" type="subTitle"/>
          </p:nvPr>
        </p:nvSpPr>
        <p:spPr>
          <a:xfrm>
            <a:off x="3267200" y="3841138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Influencias ambientales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543" name="Google Shape;543;p28"/>
          <p:cNvSpPr txBox="1"/>
          <p:nvPr>
            <p:ph idx="4294967295" type="subTitle"/>
          </p:nvPr>
        </p:nvSpPr>
        <p:spPr>
          <a:xfrm>
            <a:off x="3267200" y="4373000"/>
            <a:ext cx="4572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Fuente de alimentación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549" name="Google Shape;549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29"/>
          <p:cNvSpPr txBox="1"/>
          <p:nvPr>
            <p:ph idx="4294967295" type="body"/>
          </p:nvPr>
        </p:nvSpPr>
        <p:spPr>
          <a:xfrm>
            <a:off x="0" y="812325"/>
            <a:ext cx="5038800" cy="3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de apagado de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emergencia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Señalamiento/Enclavamiento ferroviario.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Plantas nucleares.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aeroespaciales (aeronaves, satélites, etc).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Control del movimiento de un barco cuando está cerca de una instalación en alta mar.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Luces indicadoras de vehículos, frenos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antibloqueo</a:t>
            </a:r>
            <a:r>
              <a:rPr lang="en" sz="2000"/>
              <a:t> y sistemas de gestión del motor</a:t>
            </a:r>
            <a:endParaRPr sz="2000"/>
          </a:p>
        </p:txBody>
      </p:sp>
      <p:sp>
        <p:nvSpPr>
          <p:cNvPr id="551" name="Google Shape;551;p29"/>
          <p:cNvSpPr txBox="1"/>
          <p:nvPr/>
        </p:nvSpPr>
        <p:spPr>
          <a:xfrm>
            <a:off x="5524500" y="3324225"/>
            <a:ext cx="4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2" name="Google Shape;5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10125" y="1428750"/>
            <a:ext cx="1487400" cy="1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9"/>
          <p:cNvSpPr txBox="1"/>
          <p:nvPr/>
        </p:nvSpPr>
        <p:spPr>
          <a:xfrm>
            <a:off x="4134525" y="936150"/>
            <a:ext cx="28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Sistemas críticos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559" name="Google Shape;559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30"/>
          <p:cNvSpPr txBox="1"/>
          <p:nvPr>
            <p:ph idx="4294967295" type="body"/>
          </p:nvPr>
        </p:nvSpPr>
        <p:spPr>
          <a:xfrm>
            <a:off x="0" y="812325"/>
            <a:ext cx="5038800" cy="3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de apagado de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emergencia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Señalamiento/Enclavamiento ferroviario.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Plantas nucleares.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aeroespaciales (aeronaves, satélites, etc).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Control del movimiento de un barco cuando está cerca de una instalación en alta mar.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Luces indicadoras de vehículos, frenos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antibloqueo</a:t>
            </a:r>
            <a:r>
              <a:rPr lang="en" sz="2000"/>
              <a:t> y sistemas de gestión del motor</a:t>
            </a:r>
            <a:endParaRPr sz="2000"/>
          </a:p>
        </p:txBody>
      </p:sp>
      <p:sp>
        <p:nvSpPr>
          <p:cNvPr id="561" name="Google Shape;561;p30"/>
          <p:cNvSpPr txBox="1"/>
          <p:nvPr/>
        </p:nvSpPr>
        <p:spPr>
          <a:xfrm>
            <a:off x="5524500" y="3324225"/>
            <a:ext cx="4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62" name="Google Shape;5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10125" y="1428750"/>
            <a:ext cx="1487400" cy="1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0"/>
          <p:cNvSpPr txBox="1"/>
          <p:nvPr/>
        </p:nvSpPr>
        <p:spPr>
          <a:xfrm>
            <a:off x="4134525" y="936150"/>
            <a:ext cx="28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Sistemas críticos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00" name="Google Shape;200;p13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Grupo de Investigación y Control para la Seguridad y Aplicaciones Ferroviarias</a:t>
            </a:r>
            <a:endParaRPr b="1" sz="2000"/>
          </a:p>
        </p:txBody>
      </p:sp>
      <p:sp>
        <p:nvSpPr>
          <p:cNvPr id="201" name="Google Shape;201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13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/>
          <p:nvPr>
            <p:ph idx="4294967295" type="title"/>
          </p:nvPr>
        </p:nvSpPr>
        <p:spPr>
          <a:xfrm>
            <a:off x="0" y="-76200"/>
            <a:ext cx="1843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569" name="Google Shape;569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31"/>
          <p:cNvSpPr txBox="1"/>
          <p:nvPr>
            <p:ph idx="4294967295" type="body"/>
          </p:nvPr>
        </p:nvSpPr>
        <p:spPr>
          <a:xfrm>
            <a:off x="0" y="812325"/>
            <a:ext cx="5038800" cy="3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de apagado de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emergencia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Señalamiento/Enclavamiento ferroviario.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Plantas nucleares.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Sistemas aeroespaciales (aeronaves, satélites, etc).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Control del movimiento de un barco cuando está cerca de una instalación en alta mar.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Luces indicadoras de vehículos, frenos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antibloqueo</a:t>
            </a:r>
            <a:r>
              <a:rPr lang="en" sz="2000"/>
              <a:t> y sistemas de gestión del motor</a:t>
            </a:r>
            <a:endParaRPr sz="2000"/>
          </a:p>
        </p:txBody>
      </p:sp>
      <p:sp>
        <p:nvSpPr>
          <p:cNvPr id="571" name="Google Shape;571;p31"/>
          <p:cNvSpPr txBox="1"/>
          <p:nvPr/>
        </p:nvSpPr>
        <p:spPr>
          <a:xfrm>
            <a:off x="5524500" y="3324225"/>
            <a:ext cx="4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2" name="Google Shape;5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10125" y="1428750"/>
            <a:ext cx="1487400" cy="1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1"/>
          <p:cNvSpPr txBox="1"/>
          <p:nvPr/>
        </p:nvSpPr>
        <p:spPr>
          <a:xfrm>
            <a:off x="4134525" y="936150"/>
            <a:ext cx="28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Sistemas críticos</a:t>
            </a:r>
            <a:endParaRPr/>
          </a:p>
        </p:txBody>
      </p:sp>
      <p:pic>
        <p:nvPicPr>
          <p:cNvPr id="574" name="Google Shape;5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50" y="104775"/>
            <a:ext cx="386715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1"/>
          <p:cNvSpPr/>
          <p:nvPr/>
        </p:nvSpPr>
        <p:spPr>
          <a:xfrm>
            <a:off x="5524500" y="257175"/>
            <a:ext cx="2247900" cy="1352700"/>
          </a:xfrm>
          <a:prstGeom prst="wedgeEllipseCallout">
            <a:avLst>
              <a:gd fmla="val 22034" name="adj1"/>
              <a:gd fmla="val 8026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esto no vivimos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 integral de seguridad</a:t>
            </a:r>
            <a:endParaRPr/>
          </a:p>
        </p:txBody>
      </p:sp>
      <p:sp>
        <p:nvSpPr>
          <p:cNvPr id="581" name="Google Shape;581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2" name="Google Shape;582;p3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3" name="Google Shape;583;p3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32"/>
          <p:cNvSpPr txBox="1"/>
          <p:nvPr>
            <p:ph idx="3" type="body"/>
          </p:nvPr>
        </p:nvSpPr>
        <p:spPr>
          <a:xfrm>
            <a:off x="386925" y="4560150"/>
            <a:ext cx="6642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Si las partes </a:t>
            </a:r>
            <a:r>
              <a:rPr lang="en" sz="1600"/>
              <a:t>deben cumplir </a:t>
            </a:r>
            <a:r>
              <a:rPr lang="en" sz="1600"/>
              <a:t>diferentes SILs, </a:t>
            </a:r>
            <a:r>
              <a:rPr lang="en" sz="1600" u="sng"/>
              <a:t>todos</a:t>
            </a:r>
            <a:r>
              <a:rPr lang="en" sz="1600"/>
              <a:t> deben cumplir el de mayor SIL</a:t>
            </a:r>
            <a:endParaRPr sz="1600"/>
          </a:p>
        </p:txBody>
      </p:sp>
      <p:sp>
        <p:nvSpPr>
          <p:cNvPr id="591" name="Google Shape;591;p32"/>
          <p:cNvSpPr/>
          <p:nvPr/>
        </p:nvSpPr>
        <p:spPr>
          <a:xfrm>
            <a:off x="79748" y="4660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2"/>
          <p:cNvSpPr/>
          <p:nvPr/>
        </p:nvSpPr>
        <p:spPr>
          <a:xfrm>
            <a:off x="6786723" y="7593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2"/>
          <p:cNvSpPr txBox="1"/>
          <p:nvPr>
            <p:ph idx="3" type="body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/>
              <a:t>Cada nivel es </a:t>
            </a:r>
            <a:r>
              <a:rPr lang="en" sz="1500"/>
              <a:t>más</a:t>
            </a:r>
            <a:r>
              <a:rPr lang="en" sz="1500"/>
              <a:t> riguroso que el anterior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94" name="Google Shape;594;p32"/>
          <p:cNvGraphicFramePr/>
          <p:nvPr/>
        </p:nvGraphicFramePr>
        <p:xfrm>
          <a:off x="749325" y="18321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590325"/>
                <a:gridCol w="1206500"/>
                <a:gridCol w="1257800"/>
                <a:gridCol w="1257800"/>
                <a:gridCol w="1257800"/>
                <a:gridCol w="1257800"/>
              </a:tblGrid>
              <a:tr h="60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SIL3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7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SIL2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SIL3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7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SIL1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SIL2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</a:t>
                      </a:r>
                      <a:endParaRPr b="1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</a:rPr>
                        <a:t>X</a:t>
                      </a:r>
                      <a:endParaRPr b="1"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SIL1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  <a:tr h="39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</a:rPr>
                        <a:t>X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</a:rPr>
                        <a:t>X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</a:tr>
            </a:tbl>
          </a:graphicData>
        </a:graphic>
      </p:graphicFrame>
      <p:sp>
        <p:nvSpPr>
          <p:cNvPr id="595" name="Google Shape;595;p32"/>
          <p:cNvSpPr txBox="1"/>
          <p:nvPr/>
        </p:nvSpPr>
        <p:spPr>
          <a:xfrm rot="-5400000">
            <a:off x="-302825" y="2845913"/>
            <a:ext cx="153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Frecuencia</a:t>
            </a:r>
            <a:endParaRPr b="1" sz="2000"/>
          </a:p>
        </p:txBody>
      </p:sp>
      <p:sp>
        <p:nvSpPr>
          <p:cNvPr id="596" name="Google Shape;596;p32"/>
          <p:cNvSpPr txBox="1"/>
          <p:nvPr/>
        </p:nvSpPr>
        <p:spPr>
          <a:xfrm>
            <a:off x="2364672" y="1368775"/>
            <a:ext cx="370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Severidad de la consecuencia</a:t>
            </a:r>
            <a:endParaRPr b="1" sz="2000"/>
          </a:p>
        </p:txBody>
      </p:sp>
      <p:sp>
        <p:nvSpPr>
          <p:cNvPr id="597" name="Google Shape;597;p32"/>
          <p:cNvSpPr/>
          <p:nvPr/>
        </p:nvSpPr>
        <p:spPr>
          <a:xfrm>
            <a:off x="7661500" y="2702775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Menti_2_A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3"/>
          <p:cNvSpPr txBox="1"/>
          <p:nvPr>
            <p:ph idx="4294967295" type="title"/>
          </p:nvPr>
        </p:nvSpPr>
        <p:spPr>
          <a:xfrm>
            <a:off x="0" y="0"/>
            <a:ext cx="184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603" name="Google Shape;603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33"/>
          <p:cNvPicPr preferRelativeResize="0"/>
          <p:nvPr/>
        </p:nvPicPr>
        <p:blipFill rotWithShape="1">
          <a:blip r:embed="rId3">
            <a:alphaModFix/>
          </a:blip>
          <a:srcRect b="15862" l="3366" r="82976" t="27402"/>
          <a:stretch/>
        </p:blipFill>
        <p:spPr>
          <a:xfrm>
            <a:off x="3102300" y="2833050"/>
            <a:ext cx="2527201" cy="24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3"/>
          <p:cNvSpPr txBox="1"/>
          <p:nvPr>
            <p:ph idx="4294967295" type="body"/>
          </p:nvPr>
        </p:nvSpPr>
        <p:spPr>
          <a:xfrm>
            <a:off x="68075" y="898175"/>
            <a:ext cx="19713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(Probabilidad de falla bajo demanda)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6" name="Google Shape;606;p33"/>
          <p:cNvSpPr txBox="1"/>
          <p:nvPr>
            <p:ph idx="4294967295" type="body"/>
          </p:nvPr>
        </p:nvSpPr>
        <p:spPr>
          <a:xfrm>
            <a:off x="2120300" y="766200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7" name="Google Shape;607;p33"/>
          <p:cNvSpPr txBox="1"/>
          <p:nvPr/>
        </p:nvSpPr>
        <p:spPr>
          <a:xfrm>
            <a:off x="4751375" y="642300"/>
            <a:ext cx="211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endParaRPr sz="15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(Probabilidad de falla peligrosa por hora)</a:t>
            </a:r>
            <a:endParaRPr b="1" sz="15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8" name="Google Shape;608;p33"/>
          <p:cNvSpPr txBox="1"/>
          <p:nvPr>
            <p:ph idx="4294967295" type="body"/>
          </p:nvPr>
        </p:nvSpPr>
        <p:spPr>
          <a:xfrm>
            <a:off x="6974725" y="7397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09" name="Google Shape;609;p33"/>
          <p:cNvCxnSpPr/>
          <p:nvPr/>
        </p:nvCxnSpPr>
        <p:spPr>
          <a:xfrm>
            <a:off x="4164400" y="294325"/>
            <a:ext cx="15000" cy="17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33"/>
          <p:cNvSpPr txBox="1"/>
          <p:nvPr>
            <p:ph idx="4294967295" type="body"/>
          </p:nvPr>
        </p:nvSpPr>
        <p:spPr>
          <a:xfrm>
            <a:off x="3288700" y="21695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SIL 0</a:t>
            </a:r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1" name="Google Shape;611;p33"/>
          <p:cNvSpPr txBox="1"/>
          <p:nvPr/>
        </p:nvSpPr>
        <p:spPr>
          <a:xfrm>
            <a:off x="0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10^0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?</a:t>
            </a:r>
            <a:endParaRPr sz="1600"/>
          </a:p>
        </p:txBody>
      </p:sp>
      <p:sp>
        <p:nvSpPr>
          <p:cNvPr id="612" name="Google Shape;612;p33"/>
          <p:cNvSpPr txBox="1"/>
          <p:nvPr/>
        </p:nvSpPr>
        <p:spPr>
          <a:xfrm>
            <a:off x="2099538" y="175402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años</a:t>
            </a:r>
            <a:endParaRPr sz="1600">
              <a:solidFill>
                <a:srgbClr val="3F5378"/>
              </a:solidFill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4751375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??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??</a:t>
            </a:r>
            <a:endParaRPr sz="1600"/>
          </a:p>
        </p:txBody>
      </p:sp>
      <p:sp>
        <p:nvSpPr>
          <p:cNvPr id="614" name="Google Shape;614;p33"/>
          <p:cNvSpPr txBox="1"/>
          <p:nvPr/>
        </p:nvSpPr>
        <p:spPr>
          <a:xfrm>
            <a:off x="6799125" y="1754025"/>
            <a:ext cx="226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</a:t>
            </a:r>
            <a:endParaRPr sz="16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"/>
          <p:cNvSpPr txBox="1"/>
          <p:nvPr>
            <p:ph idx="4294967295" type="title"/>
          </p:nvPr>
        </p:nvSpPr>
        <p:spPr>
          <a:xfrm>
            <a:off x="0" y="0"/>
            <a:ext cx="184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620" name="Google Shape;620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3">
            <a:alphaModFix/>
          </a:blip>
          <a:srcRect b="30932" l="17678" r="68664" t="15205"/>
          <a:stretch/>
        </p:blipFill>
        <p:spPr>
          <a:xfrm>
            <a:off x="3102300" y="2826900"/>
            <a:ext cx="2527201" cy="23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4"/>
          <p:cNvSpPr txBox="1"/>
          <p:nvPr>
            <p:ph idx="4294967295" type="body"/>
          </p:nvPr>
        </p:nvSpPr>
        <p:spPr>
          <a:xfrm>
            <a:off x="68075" y="898175"/>
            <a:ext cx="19713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(Probabilidad de falla bajo demanda)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3" name="Google Shape;623;p34"/>
          <p:cNvSpPr txBox="1"/>
          <p:nvPr>
            <p:ph idx="4294967295" type="body"/>
          </p:nvPr>
        </p:nvSpPr>
        <p:spPr>
          <a:xfrm>
            <a:off x="2120300" y="766200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4" name="Google Shape;624;p34"/>
          <p:cNvSpPr txBox="1"/>
          <p:nvPr/>
        </p:nvSpPr>
        <p:spPr>
          <a:xfrm>
            <a:off x="4751375" y="642300"/>
            <a:ext cx="211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endParaRPr sz="15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(Probabilidad de falla peligrosa por hora)</a:t>
            </a:r>
            <a:endParaRPr b="1" sz="15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5" name="Google Shape;625;p34"/>
          <p:cNvSpPr txBox="1"/>
          <p:nvPr>
            <p:ph idx="4294967295" type="body"/>
          </p:nvPr>
        </p:nvSpPr>
        <p:spPr>
          <a:xfrm>
            <a:off x="6974725" y="7397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26" name="Google Shape;626;p34"/>
          <p:cNvCxnSpPr/>
          <p:nvPr/>
        </p:nvCxnSpPr>
        <p:spPr>
          <a:xfrm>
            <a:off x="4164400" y="294325"/>
            <a:ext cx="15000" cy="17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4"/>
          <p:cNvSpPr txBox="1"/>
          <p:nvPr>
            <p:ph idx="4294967295" type="body"/>
          </p:nvPr>
        </p:nvSpPr>
        <p:spPr>
          <a:xfrm>
            <a:off x="3288700" y="21695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8" name="Google Shape;628;p34"/>
          <p:cNvSpPr txBox="1"/>
          <p:nvPr/>
        </p:nvSpPr>
        <p:spPr>
          <a:xfrm>
            <a:off x="0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10^-1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10^-2</a:t>
            </a:r>
            <a:endParaRPr sz="1600"/>
          </a:p>
        </p:txBody>
      </p:sp>
      <p:sp>
        <p:nvSpPr>
          <p:cNvPr id="629" name="Google Shape;629;p34"/>
          <p:cNvSpPr txBox="1"/>
          <p:nvPr/>
        </p:nvSpPr>
        <p:spPr>
          <a:xfrm>
            <a:off x="2099538" y="175402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años</a:t>
            </a:r>
            <a:endParaRPr sz="1600">
              <a:solidFill>
                <a:srgbClr val="3F5378"/>
              </a:solidFill>
            </a:endParaRPr>
          </a:p>
        </p:txBody>
      </p:sp>
      <p:sp>
        <p:nvSpPr>
          <p:cNvPr id="630" name="Google Shape;630;p34"/>
          <p:cNvSpPr txBox="1"/>
          <p:nvPr/>
        </p:nvSpPr>
        <p:spPr>
          <a:xfrm>
            <a:off x="4751375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10^-5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10^-6</a:t>
            </a:r>
            <a:endParaRPr sz="1600"/>
          </a:p>
        </p:txBody>
      </p:sp>
      <p:sp>
        <p:nvSpPr>
          <p:cNvPr id="631" name="Google Shape;631;p34"/>
          <p:cNvSpPr txBox="1"/>
          <p:nvPr/>
        </p:nvSpPr>
        <p:spPr>
          <a:xfrm>
            <a:off x="6799125" y="1754025"/>
            <a:ext cx="226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</a:t>
            </a:r>
            <a:endParaRPr sz="16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5"/>
          <p:cNvSpPr txBox="1"/>
          <p:nvPr>
            <p:ph idx="4294967295" type="title"/>
          </p:nvPr>
        </p:nvSpPr>
        <p:spPr>
          <a:xfrm>
            <a:off x="0" y="0"/>
            <a:ext cx="184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637" name="Google Shape;637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35"/>
          <p:cNvPicPr preferRelativeResize="0"/>
          <p:nvPr/>
        </p:nvPicPr>
        <p:blipFill rotWithShape="1">
          <a:blip r:embed="rId3">
            <a:alphaModFix/>
          </a:blip>
          <a:srcRect b="29801" l="31992" r="54351" t="16336"/>
          <a:stretch/>
        </p:blipFill>
        <p:spPr>
          <a:xfrm>
            <a:off x="3102300" y="2826900"/>
            <a:ext cx="2527201" cy="23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5"/>
          <p:cNvSpPr txBox="1"/>
          <p:nvPr>
            <p:ph idx="4294967295" type="body"/>
          </p:nvPr>
        </p:nvSpPr>
        <p:spPr>
          <a:xfrm>
            <a:off x="68075" y="898175"/>
            <a:ext cx="19713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(Probabilidad de falla bajo demanda)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0" name="Google Shape;640;p35"/>
          <p:cNvSpPr txBox="1"/>
          <p:nvPr>
            <p:ph idx="4294967295" type="body"/>
          </p:nvPr>
        </p:nvSpPr>
        <p:spPr>
          <a:xfrm>
            <a:off x="2120300" y="766200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4751375" y="642300"/>
            <a:ext cx="211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endParaRPr sz="15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(Probabilidad de falla peligrosa por hora)</a:t>
            </a:r>
            <a:endParaRPr b="1" sz="15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2" name="Google Shape;642;p35"/>
          <p:cNvSpPr txBox="1"/>
          <p:nvPr>
            <p:ph idx="4294967295" type="body"/>
          </p:nvPr>
        </p:nvSpPr>
        <p:spPr>
          <a:xfrm>
            <a:off x="6974725" y="7397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43" name="Google Shape;643;p35"/>
          <p:cNvCxnSpPr/>
          <p:nvPr/>
        </p:nvCxnSpPr>
        <p:spPr>
          <a:xfrm>
            <a:off x="4164400" y="294325"/>
            <a:ext cx="15000" cy="17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35"/>
          <p:cNvSpPr txBox="1"/>
          <p:nvPr>
            <p:ph idx="4294967295" type="body"/>
          </p:nvPr>
        </p:nvSpPr>
        <p:spPr>
          <a:xfrm>
            <a:off x="3288700" y="21695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5" name="Google Shape;645;p35"/>
          <p:cNvSpPr txBox="1"/>
          <p:nvPr/>
        </p:nvSpPr>
        <p:spPr>
          <a:xfrm>
            <a:off x="0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10^-2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10^-3</a:t>
            </a:r>
            <a:endParaRPr sz="1600"/>
          </a:p>
        </p:txBody>
      </p:sp>
      <p:sp>
        <p:nvSpPr>
          <p:cNvPr id="646" name="Google Shape;646;p35"/>
          <p:cNvSpPr txBox="1"/>
          <p:nvPr/>
        </p:nvSpPr>
        <p:spPr>
          <a:xfrm>
            <a:off x="2099538" y="175402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años</a:t>
            </a:r>
            <a:endParaRPr sz="1600">
              <a:solidFill>
                <a:srgbClr val="3F5378"/>
              </a:solidFill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751375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10^-6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10^-7</a:t>
            </a:r>
            <a:endParaRPr sz="1600"/>
          </a:p>
        </p:txBody>
      </p:sp>
      <p:sp>
        <p:nvSpPr>
          <p:cNvPr id="648" name="Google Shape;648;p35"/>
          <p:cNvSpPr txBox="1"/>
          <p:nvPr/>
        </p:nvSpPr>
        <p:spPr>
          <a:xfrm>
            <a:off x="6799125" y="1754025"/>
            <a:ext cx="234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1.000.000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</a:t>
            </a:r>
            <a:endParaRPr sz="16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6"/>
          <p:cNvSpPr txBox="1"/>
          <p:nvPr>
            <p:ph idx="4294967295" type="title"/>
          </p:nvPr>
        </p:nvSpPr>
        <p:spPr>
          <a:xfrm>
            <a:off x="0" y="0"/>
            <a:ext cx="184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654" name="Google Shape;654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36"/>
          <p:cNvPicPr preferRelativeResize="0"/>
          <p:nvPr/>
        </p:nvPicPr>
        <p:blipFill rotWithShape="1">
          <a:blip r:embed="rId3">
            <a:alphaModFix/>
          </a:blip>
          <a:srcRect b="29236" l="49851" r="36492" t="16901"/>
          <a:stretch/>
        </p:blipFill>
        <p:spPr>
          <a:xfrm>
            <a:off x="3102300" y="2826900"/>
            <a:ext cx="2527201" cy="23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6"/>
          <p:cNvSpPr txBox="1"/>
          <p:nvPr>
            <p:ph idx="4294967295" type="body"/>
          </p:nvPr>
        </p:nvSpPr>
        <p:spPr>
          <a:xfrm>
            <a:off x="68075" y="898175"/>
            <a:ext cx="19713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(Probabilidad de falla bajo demanda)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7" name="Google Shape;657;p36"/>
          <p:cNvSpPr txBox="1"/>
          <p:nvPr>
            <p:ph idx="4294967295" type="body"/>
          </p:nvPr>
        </p:nvSpPr>
        <p:spPr>
          <a:xfrm>
            <a:off x="2120300" y="766200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4751375" y="642300"/>
            <a:ext cx="211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endParaRPr sz="15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(Probabilidad de falla peligrosa por hora)</a:t>
            </a:r>
            <a:endParaRPr b="1" sz="15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9" name="Google Shape;659;p36"/>
          <p:cNvSpPr txBox="1"/>
          <p:nvPr>
            <p:ph idx="4294967295" type="body"/>
          </p:nvPr>
        </p:nvSpPr>
        <p:spPr>
          <a:xfrm>
            <a:off x="6974725" y="7397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60" name="Google Shape;660;p36"/>
          <p:cNvCxnSpPr/>
          <p:nvPr/>
        </p:nvCxnSpPr>
        <p:spPr>
          <a:xfrm>
            <a:off x="4164400" y="294325"/>
            <a:ext cx="15000" cy="17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36"/>
          <p:cNvSpPr txBox="1"/>
          <p:nvPr>
            <p:ph idx="4294967295" type="body"/>
          </p:nvPr>
        </p:nvSpPr>
        <p:spPr>
          <a:xfrm>
            <a:off x="3288700" y="21695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SIL 3</a:t>
            </a:r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0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10^-3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10^-4</a:t>
            </a:r>
            <a:endParaRPr sz="1600"/>
          </a:p>
        </p:txBody>
      </p:sp>
      <p:sp>
        <p:nvSpPr>
          <p:cNvPr id="663" name="Google Shape;663;p36"/>
          <p:cNvSpPr txBox="1"/>
          <p:nvPr/>
        </p:nvSpPr>
        <p:spPr>
          <a:xfrm>
            <a:off x="2099538" y="175402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años</a:t>
            </a:r>
            <a:endParaRPr sz="1600">
              <a:solidFill>
                <a:srgbClr val="3F5378"/>
              </a:solidFill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4751375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10^-7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10^-8</a:t>
            </a:r>
            <a:endParaRPr sz="1600"/>
          </a:p>
        </p:txBody>
      </p:sp>
      <p:sp>
        <p:nvSpPr>
          <p:cNvPr id="665" name="Google Shape;665;p36"/>
          <p:cNvSpPr txBox="1"/>
          <p:nvPr/>
        </p:nvSpPr>
        <p:spPr>
          <a:xfrm>
            <a:off x="6799125" y="1754025"/>
            <a:ext cx="234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10.000.000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</a:t>
            </a:r>
            <a:endParaRPr sz="16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 txBox="1"/>
          <p:nvPr>
            <p:ph idx="4294967295" type="title"/>
          </p:nvPr>
        </p:nvSpPr>
        <p:spPr>
          <a:xfrm>
            <a:off x="0" y="0"/>
            <a:ext cx="184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</a:t>
            </a:r>
            <a:endParaRPr/>
          </a:p>
        </p:txBody>
      </p:sp>
      <p:sp>
        <p:nvSpPr>
          <p:cNvPr id="671" name="Google Shape;671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3">
            <a:alphaModFix/>
          </a:blip>
          <a:srcRect b="30550" l="71124" r="15219" t="15587"/>
          <a:stretch/>
        </p:blipFill>
        <p:spPr>
          <a:xfrm>
            <a:off x="3102300" y="2826900"/>
            <a:ext cx="2527201" cy="23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7"/>
          <p:cNvSpPr txBox="1"/>
          <p:nvPr>
            <p:ph idx="4294967295" type="body"/>
          </p:nvPr>
        </p:nvSpPr>
        <p:spPr>
          <a:xfrm>
            <a:off x="68075" y="898175"/>
            <a:ext cx="19713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(Probabilidad de falla bajo demanda)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4" name="Google Shape;674;p37"/>
          <p:cNvSpPr txBox="1"/>
          <p:nvPr>
            <p:ph idx="4294967295" type="body"/>
          </p:nvPr>
        </p:nvSpPr>
        <p:spPr>
          <a:xfrm>
            <a:off x="2120300" y="766200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5" name="Google Shape;675;p37"/>
          <p:cNvSpPr txBox="1"/>
          <p:nvPr/>
        </p:nvSpPr>
        <p:spPr>
          <a:xfrm>
            <a:off x="4751375" y="642300"/>
            <a:ext cx="211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endParaRPr sz="15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(Probabilidad de falla peligrosa por hora)</a:t>
            </a:r>
            <a:endParaRPr b="1" sz="15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6" name="Google Shape;676;p37"/>
          <p:cNvSpPr txBox="1"/>
          <p:nvPr>
            <p:ph idx="4294967295" type="body"/>
          </p:nvPr>
        </p:nvSpPr>
        <p:spPr>
          <a:xfrm>
            <a:off x="6974725" y="7397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Fallo máximo aceptado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77" name="Google Shape;677;p37"/>
          <p:cNvCxnSpPr/>
          <p:nvPr/>
        </p:nvCxnSpPr>
        <p:spPr>
          <a:xfrm>
            <a:off x="4164400" y="294325"/>
            <a:ext cx="15000" cy="17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4294967295" type="body"/>
          </p:nvPr>
        </p:nvSpPr>
        <p:spPr>
          <a:xfrm>
            <a:off x="3288700" y="2169525"/>
            <a:ext cx="17664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9" name="Google Shape;679;p37"/>
          <p:cNvSpPr txBox="1"/>
          <p:nvPr/>
        </p:nvSpPr>
        <p:spPr>
          <a:xfrm>
            <a:off x="0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10^-4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10^-5</a:t>
            </a:r>
            <a:endParaRPr sz="1600"/>
          </a:p>
        </p:txBody>
      </p:sp>
      <p:sp>
        <p:nvSpPr>
          <p:cNvPr id="680" name="Google Shape;680;p37"/>
          <p:cNvSpPr txBox="1"/>
          <p:nvPr/>
        </p:nvSpPr>
        <p:spPr>
          <a:xfrm>
            <a:off x="2099538" y="1754025"/>
            <a:ext cx="19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años</a:t>
            </a:r>
            <a:endParaRPr sz="1600">
              <a:solidFill>
                <a:srgbClr val="3F5378"/>
              </a:solidFill>
            </a:endParaRPr>
          </a:p>
        </p:txBody>
      </p:sp>
      <p:sp>
        <p:nvSpPr>
          <p:cNvPr id="681" name="Google Shape;681;p37"/>
          <p:cNvSpPr txBox="1"/>
          <p:nvPr/>
        </p:nvSpPr>
        <p:spPr>
          <a:xfrm>
            <a:off x="4751375" y="1754025"/>
            <a:ext cx="200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10^-8 &gt; </a:t>
            </a:r>
            <a:r>
              <a:rPr b="1" lang="en" sz="17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PFH</a:t>
            </a: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&gt;= 10^-9</a:t>
            </a:r>
            <a:endParaRPr sz="1600"/>
          </a:p>
        </p:txBody>
      </p:sp>
      <p:sp>
        <p:nvSpPr>
          <p:cNvPr id="682" name="Google Shape;682;p37"/>
          <p:cNvSpPr txBox="1"/>
          <p:nvPr/>
        </p:nvSpPr>
        <p:spPr>
          <a:xfrm>
            <a:off x="6703475" y="1754025"/>
            <a:ext cx="244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 cada </a:t>
            </a:r>
            <a:r>
              <a:rPr b="1" lang="en" sz="17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100.000.000</a:t>
            </a:r>
            <a:r>
              <a:rPr lang="en" sz="1700">
                <a:solidFill>
                  <a:srgbClr val="D26F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700">
                <a:solidFill>
                  <a:srgbClr val="3F537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horas</a:t>
            </a:r>
            <a:endParaRPr sz="16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Partes de la norma</a:t>
            </a:r>
            <a:endParaRPr/>
          </a:p>
        </p:txBody>
      </p:sp>
      <p:sp>
        <p:nvSpPr>
          <p:cNvPr id="688" name="Google Shape;688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9" name="Google Shape;689;p3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690" name="Google Shape;690;p3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38"/>
          <p:cNvSpPr/>
          <p:nvPr/>
        </p:nvSpPr>
        <p:spPr>
          <a:xfrm>
            <a:off x="6786723" y="7593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8"/>
          <p:cNvSpPr txBox="1"/>
          <p:nvPr>
            <p:ph idx="3" type="body"/>
          </p:nvPr>
        </p:nvSpPr>
        <p:spPr>
          <a:xfrm>
            <a:off x="7093900" y="587250"/>
            <a:ext cx="19713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Consta de SIETE partes!</a:t>
            </a:r>
            <a:endParaRPr b="1"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9" name="Google Shape;699;p38"/>
          <p:cNvSpPr txBox="1"/>
          <p:nvPr>
            <p:ph idx="2" type="body"/>
          </p:nvPr>
        </p:nvSpPr>
        <p:spPr>
          <a:xfrm>
            <a:off x="312475" y="1581150"/>
            <a:ext cx="71265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61508-1</a:t>
            </a:r>
            <a:r>
              <a:rPr lang="en" sz="2000"/>
              <a:t>: Requerimientos generales.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61508-2</a:t>
            </a:r>
            <a:r>
              <a:rPr lang="en" sz="2000"/>
              <a:t>: Requerimientos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E/E/PE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61508-3</a:t>
            </a:r>
            <a:r>
              <a:rPr lang="en" sz="2000"/>
              <a:t>: Requerimientos de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software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61508-4</a:t>
            </a:r>
            <a:r>
              <a:rPr lang="en" sz="2000"/>
              <a:t>: Definiciones y abreviaturas.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61508-5</a:t>
            </a:r>
            <a:r>
              <a:rPr lang="en" sz="2000"/>
              <a:t>: Ejemplos de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cálculo de SIL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61508-6</a:t>
            </a:r>
            <a:r>
              <a:rPr lang="en" sz="2000"/>
              <a:t>: 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Guías para aplicar</a:t>
            </a:r>
            <a:r>
              <a:rPr lang="en" sz="2000"/>
              <a:t> IEC 61508-2 y IEC 61508-3.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IEC 61508-7</a:t>
            </a:r>
            <a:r>
              <a:rPr lang="en" sz="2000"/>
              <a:t>: Mediciones y técnicas.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IEC 61508-1</a:t>
            </a:r>
            <a:endParaRPr sz="3600"/>
          </a:p>
        </p:txBody>
      </p:sp>
      <p:sp>
        <p:nvSpPr>
          <p:cNvPr id="705" name="Google Shape;705;p39"/>
          <p:cNvSpPr txBox="1"/>
          <p:nvPr>
            <p:ph idx="1" type="subTitle"/>
          </p:nvPr>
        </p:nvSpPr>
        <p:spPr>
          <a:xfrm>
            <a:off x="57150" y="3975450"/>
            <a:ext cx="532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IEC 61508-1</a:t>
            </a:r>
            <a:endParaRPr sz="2400"/>
          </a:p>
        </p:txBody>
      </p:sp>
      <p:sp>
        <p:nvSpPr>
          <p:cNvPr id="706" name="Google Shape;706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3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0"/>
          <p:cNvSpPr txBox="1"/>
          <p:nvPr>
            <p:ph idx="4294967295" type="title"/>
          </p:nvPr>
        </p:nvSpPr>
        <p:spPr>
          <a:xfrm>
            <a:off x="2837800" y="-176600"/>
            <a:ext cx="3954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Ciclo de vida de seguridad  general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713" name="Google Shape;713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40"/>
          <p:cNvPicPr preferRelativeResize="0"/>
          <p:nvPr/>
        </p:nvPicPr>
        <p:blipFill rotWithShape="1">
          <a:blip r:embed="rId3">
            <a:alphaModFix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0"/>
          <p:cNvPicPr preferRelativeResize="0"/>
          <p:nvPr/>
        </p:nvPicPr>
        <p:blipFill rotWithShape="1">
          <a:blip r:embed="rId3">
            <a:alphaModFix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p40"/>
          <p:cNvCxnSpPr>
            <a:endCxn id="715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40"/>
          <p:cNvSpPr txBox="1"/>
          <p:nvPr>
            <p:ph idx="4294967295" type="title"/>
          </p:nvPr>
        </p:nvSpPr>
        <p:spPr>
          <a:xfrm>
            <a:off x="2837800" y="4595250"/>
            <a:ext cx="33507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</a:rPr>
              <a:t>EUC: Equipment Under Control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ctrTitle"/>
          </p:nvPr>
        </p:nvSpPr>
        <p:spPr>
          <a:xfrm>
            <a:off x="0" y="2928625"/>
            <a:ext cx="5040600" cy="11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Calidad del código fuente</a:t>
            </a:r>
            <a:endParaRPr sz="3600"/>
          </a:p>
        </p:txBody>
      </p:sp>
      <p:sp>
        <p:nvSpPr>
          <p:cNvPr id="208" name="Google Shape;208;p14"/>
          <p:cNvSpPr txBox="1"/>
          <p:nvPr>
            <p:ph idx="1" type="subTitle"/>
          </p:nvPr>
        </p:nvSpPr>
        <p:spPr>
          <a:xfrm>
            <a:off x="0" y="3968100"/>
            <a:ext cx="473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¿Por qué escribir buen código?</a:t>
            </a:r>
            <a:endParaRPr sz="2400"/>
          </a:p>
        </p:txBody>
      </p:sp>
      <p:sp>
        <p:nvSpPr>
          <p:cNvPr id="209" name="Google Shape;209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6931575" y="2367925"/>
            <a:ext cx="1758600" cy="16629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Menti_1_A</a:t>
            </a:r>
            <a:endParaRPr b="1"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 txBox="1"/>
          <p:nvPr>
            <p:ph idx="4294967295" type="title"/>
          </p:nvPr>
        </p:nvSpPr>
        <p:spPr>
          <a:xfrm>
            <a:off x="85775" y="-51525"/>
            <a:ext cx="1194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Concepto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3" name="Google Shape;723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4" name="Google Shape;724;p41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1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41"/>
          <p:cNvCxnSpPr>
            <a:endCxn id="725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1"/>
          <p:cNvSpPr txBox="1"/>
          <p:nvPr>
            <p:ph idx="4294967295" type="title"/>
          </p:nvPr>
        </p:nvSpPr>
        <p:spPr>
          <a:xfrm>
            <a:off x="85775" y="1524125"/>
            <a:ext cx="1487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Información</a:t>
            </a:r>
            <a:endParaRPr b="0">
              <a:solidFill>
                <a:srgbClr val="3F5378"/>
              </a:solidFill>
            </a:endParaRPr>
          </a:p>
        </p:txBody>
      </p:sp>
      <p:pic>
        <p:nvPicPr>
          <p:cNvPr id="728" name="Google Shape;728;p41"/>
          <p:cNvPicPr preferRelativeResize="0"/>
          <p:nvPr/>
        </p:nvPicPr>
        <p:blipFill rotWithShape="1">
          <a:blip r:embed="rId3">
            <a:alphaModFix/>
          </a:blip>
          <a:srcRect b="94532" l="43199" r="29748" t="0"/>
          <a:stretch/>
        </p:blipFill>
        <p:spPr>
          <a:xfrm>
            <a:off x="375275" y="786400"/>
            <a:ext cx="2207524" cy="4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1"/>
          <p:cNvSpPr txBox="1"/>
          <p:nvPr>
            <p:ph idx="4294967295" type="title"/>
          </p:nvPr>
        </p:nvSpPr>
        <p:spPr>
          <a:xfrm>
            <a:off x="2239650" y="1524125"/>
            <a:ext cx="27198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Detalles del </a:t>
            </a:r>
            <a:r>
              <a:rPr b="0" lang="en">
                <a:solidFill>
                  <a:srgbClr val="FF9800"/>
                </a:solidFill>
              </a:rPr>
              <a:t>entorno</a:t>
            </a:r>
            <a:r>
              <a:rPr b="0" lang="en">
                <a:solidFill>
                  <a:srgbClr val="3F5378"/>
                </a:solidFill>
              </a:rPr>
              <a:t> y peligros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730" name="Google Shape;730;p41"/>
          <p:cNvSpPr txBox="1"/>
          <p:nvPr>
            <p:ph idx="4294967295" type="title"/>
          </p:nvPr>
        </p:nvSpPr>
        <p:spPr>
          <a:xfrm>
            <a:off x="2539225" y="646375"/>
            <a:ext cx="27198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Físicos, legislativos, etc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731" name="Google Shape;731;p41"/>
          <p:cNvSpPr/>
          <p:nvPr/>
        </p:nvSpPr>
        <p:spPr>
          <a:xfrm>
            <a:off x="521225" y="1361300"/>
            <a:ext cx="323700" cy="22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1"/>
          <p:cNvSpPr/>
          <p:nvPr/>
        </p:nvSpPr>
        <p:spPr>
          <a:xfrm rot="8100000">
            <a:off x="2089318" y="1336254"/>
            <a:ext cx="323713" cy="3381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1"/>
          <p:cNvSpPr/>
          <p:nvPr/>
        </p:nvSpPr>
        <p:spPr>
          <a:xfrm>
            <a:off x="3923900" y="1066975"/>
            <a:ext cx="323700" cy="392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2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Alcance general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9" name="Google Shape;739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42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2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42"/>
          <p:cNvCxnSpPr>
            <a:endCxn id="741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2"/>
          <p:cNvSpPr txBox="1"/>
          <p:nvPr>
            <p:ph idx="4294967295" type="title"/>
          </p:nvPr>
        </p:nvSpPr>
        <p:spPr>
          <a:xfrm>
            <a:off x="-23825" y="2546925"/>
            <a:ext cx="14874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Entorno y peligros</a:t>
            </a:r>
            <a:endParaRPr b="0">
              <a:solidFill>
                <a:srgbClr val="3F5378"/>
              </a:solidFill>
            </a:endParaRPr>
          </a:p>
        </p:txBody>
      </p:sp>
      <p:pic>
        <p:nvPicPr>
          <p:cNvPr id="744" name="Google Shape;744;p42"/>
          <p:cNvPicPr preferRelativeResize="0"/>
          <p:nvPr/>
        </p:nvPicPr>
        <p:blipFill rotWithShape="1">
          <a:blip r:embed="rId3">
            <a:alphaModFix/>
          </a:blip>
          <a:srcRect b="85211" l="43199" r="29748" t="8619"/>
          <a:stretch/>
        </p:blipFill>
        <p:spPr>
          <a:xfrm>
            <a:off x="375275" y="1524125"/>
            <a:ext cx="2207524" cy="5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2"/>
          <p:cNvSpPr txBox="1"/>
          <p:nvPr>
            <p:ph idx="4294967295" type="title"/>
          </p:nvPr>
        </p:nvSpPr>
        <p:spPr>
          <a:xfrm>
            <a:off x="2850400" y="2247025"/>
            <a:ext cx="27198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Alcance de los peligros y </a:t>
            </a:r>
            <a:r>
              <a:rPr b="0" lang="en">
                <a:solidFill>
                  <a:srgbClr val="FF9800"/>
                </a:solidFill>
              </a:rPr>
              <a:t>análisis de riesgos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746" name="Google Shape;746;p42"/>
          <p:cNvSpPr/>
          <p:nvPr/>
        </p:nvSpPr>
        <p:spPr>
          <a:xfrm>
            <a:off x="558025" y="2138482"/>
            <a:ext cx="323700" cy="315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2"/>
          <p:cNvSpPr/>
          <p:nvPr/>
        </p:nvSpPr>
        <p:spPr>
          <a:xfrm rot="8100000">
            <a:off x="2619118" y="1969079"/>
            <a:ext cx="323713" cy="3381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3"/>
          <p:cNvSpPr txBox="1"/>
          <p:nvPr>
            <p:ph idx="4294967295" type="title"/>
          </p:nvPr>
        </p:nvSpPr>
        <p:spPr>
          <a:xfrm>
            <a:off x="-67975" y="-44175"/>
            <a:ext cx="2172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Análisis de riesgos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3" name="Google Shape;753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43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3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43"/>
          <p:cNvCxnSpPr>
            <a:endCxn id="755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43"/>
          <p:cNvSpPr txBox="1"/>
          <p:nvPr>
            <p:ph idx="4294967295" type="title"/>
          </p:nvPr>
        </p:nvSpPr>
        <p:spPr>
          <a:xfrm>
            <a:off x="-23825" y="3255300"/>
            <a:ext cx="2481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Alcance de los peligros y análisis de riesgos</a:t>
            </a:r>
            <a:endParaRPr b="0">
              <a:solidFill>
                <a:srgbClr val="3F5378"/>
              </a:solidFill>
            </a:endParaRPr>
          </a:p>
        </p:txBody>
      </p:sp>
      <p:pic>
        <p:nvPicPr>
          <p:cNvPr id="758" name="Google Shape;758;p43"/>
          <p:cNvPicPr preferRelativeResize="0"/>
          <p:nvPr/>
        </p:nvPicPr>
        <p:blipFill rotWithShape="1">
          <a:blip r:embed="rId3">
            <a:alphaModFix/>
          </a:blip>
          <a:srcRect b="77011" l="43199" r="29748" t="17520"/>
          <a:stretch/>
        </p:blipFill>
        <p:spPr>
          <a:xfrm>
            <a:off x="375275" y="2285999"/>
            <a:ext cx="2207524" cy="4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3"/>
          <p:cNvSpPr txBox="1"/>
          <p:nvPr>
            <p:ph idx="4294967295" type="title"/>
          </p:nvPr>
        </p:nvSpPr>
        <p:spPr>
          <a:xfrm>
            <a:off x="2813600" y="3034350"/>
            <a:ext cx="33822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Descripción </a:t>
            </a:r>
            <a:r>
              <a:rPr b="0" lang="en">
                <a:solidFill>
                  <a:srgbClr val="3F5378"/>
                </a:solidFill>
              </a:rPr>
              <a:t>de los peligros y </a:t>
            </a:r>
            <a:r>
              <a:rPr b="0" lang="en">
                <a:solidFill>
                  <a:srgbClr val="FF9800"/>
                </a:solidFill>
              </a:rPr>
              <a:t>análisis de riesgos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760" name="Google Shape;760;p43"/>
          <p:cNvSpPr/>
          <p:nvPr/>
        </p:nvSpPr>
        <p:spPr>
          <a:xfrm>
            <a:off x="977450" y="2767682"/>
            <a:ext cx="323700" cy="315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3"/>
          <p:cNvSpPr/>
          <p:nvPr/>
        </p:nvSpPr>
        <p:spPr>
          <a:xfrm rot="8100000">
            <a:off x="2582318" y="2756404"/>
            <a:ext cx="323713" cy="3381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Requerimientos de seguridad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67" name="Google Shape;767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44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4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44"/>
          <p:cNvCxnSpPr>
            <a:endCxn id="769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44"/>
          <p:cNvSpPr txBox="1"/>
          <p:nvPr>
            <p:ph idx="4294967295" type="title"/>
          </p:nvPr>
        </p:nvSpPr>
        <p:spPr>
          <a:xfrm>
            <a:off x="28575" y="4067250"/>
            <a:ext cx="29127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Descripción de los peligros y </a:t>
            </a:r>
            <a:r>
              <a:rPr b="0" lang="en">
                <a:solidFill>
                  <a:srgbClr val="FF9800"/>
                </a:solidFill>
              </a:rPr>
              <a:t>análisis de riesgos</a:t>
            </a:r>
            <a:endParaRPr b="0">
              <a:solidFill>
                <a:srgbClr val="3F5378"/>
              </a:solidFill>
            </a:endParaRPr>
          </a:p>
        </p:txBody>
      </p:sp>
      <p:pic>
        <p:nvPicPr>
          <p:cNvPr id="772" name="Google Shape;772;p44"/>
          <p:cNvPicPr preferRelativeResize="0"/>
          <p:nvPr/>
        </p:nvPicPr>
        <p:blipFill rotWithShape="1">
          <a:blip r:embed="rId3">
            <a:alphaModFix/>
          </a:blip>
          <a:srcRect b="68437" l="43199" r="29748" t="26094"/>
          <a:stretch/>
        </p:blipFill>
        <p:spPr>
          <a:xfrm>
            <a:off x="375275" y="3019875"/>
            <a:ext cx="2207524" cy="4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4"/>
          <p:cNvSpPr txBox="1"/>
          <p:nvPr>
            <p:ph idx="4294967295" type="title"/>
          </p:nvPr>
        </p:nvSpPr>
        <p:spPr>
          <a:xfrm>
            <a:off x="2776825" y="3644863"/>
            <a:ext cx="33822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Especificación de </a:t>
            </a:r>
            <a:r>
              <a:rPr b="0" lang="en">
                <a:solidFill>
                  <a:srgbClr val="FF9800"/>
                </a:solidFill>
              </a:rPr>
              <a:t>requisitos generales de seguridad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774" name="Google Shape;774;p44"/>
          <p:cNvSpPr/>
          <p:nvPr/>
        </p:nvSpPr>
        <p:spPr>
          <a:xfrm>
            <a:off x="1317188" y="3644882"/>
            <a:ext cx="323700" cy="315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/>
          <p:nvPr/>
        </p:nvSpPr>
        <p:spPr>
          <a:xfrm rot="8100000">
            <a:off x="2545543" y="3366916"/>
            <a:ext cx="323713" cy="3381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Requerimientos de seguridad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81" name="Google Shape;781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5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4" name="Google Shape;784;p45"/>
          <p:cNvCxnSpPr>
            <a:endCxn id="783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45"/>
          <p:cNvSpPr txBox="1"/>
          <p:nvPr>
            <p:ph idx="4294967295" type="title"/>
          </p:nvPr>
        </p:nvSpPr>
        <p:spPr>
          <a:xfrm>
            <a:off x="-114412" y="2808975"/>
            <a:ext cx="31869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rgbClr val="3F5378"/>
                </a:solidFill>
              </a:rPr>
              <a:t>Especificación de </a:t>
            </a:r>
            <a:r>
              <a:rPr b="0" lang="en">
                <a:solidFill>
                  <a:srgbClr val="FF9800"/>
                </a:solidFill>
              </a:rPr>
              <a:t>requisitos generales de seguridad</a:t>
            </a:r>
            <a:endParaRPr b="0">
              <a:solidFill>
                <a:srgbClr val="FF98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3F5378"/>
              </a:solidFill>
            </a:endParaRPr>
          </a:p>
        </p:txBody>
      </p:sp>
      <p:pic>
        <p:nvPicPr>
          <p:cNvPr id="786" name="Google Shape;786;p45"/>
          <p:cNvPicPr preferRelativeResize="0"/>
          <p:nvPr/>
        </p:nvPicPr>
        <p:blipFill rotWithShape="1">
          <a:blip r:embed="rId3">
            <a:alphaModFix/>
          </a:blip>
          <a:srcRect b="59753" l="43199" r="29748" t="34778"/>
          <a:stretch/>
        </p:blipFill>
        <p:spPr>
          <a:xfrm>
            <a:off x="375275" y="3763075"/>
            <a:ext cx="2207524" cy="4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5"/>
          <p:cNvSpPr txBox="1"/>
          <p:nvPr>
            <p:ph idx="4294967295" type="title"/>
          </p:nvPr>
        </p:nvSpPr>
        <p:spPr>
          <a:xfrm>
            <a:off x="2776825" y="3336975"/>
            <a:ext cx="4706700" cy="12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Asignación de </a:t>
            </a:r>
            <a:r>
              <a:rPr b="0" lang="en">
                <a:solidFill>
                  <a:srgbClr val="FF9800"/>
                </a:solidFill>
              </a:rPr>
              <a:t>funciones de seguridad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Nivel de falla </a:t>
            </a:r>
            <a:r>
              <a:rPr b="0" lang="en">
                <a:solidFill>
                  <a:srgbClr val="FF9800"/>
                </a:solidFill>
              </a:rPr>
              <a:t>tolerado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9800"/>
                </a:solidFill>
              </a:rPr>
              <a:t>SIL</a:t>
            </a:r>
            <a:r>
              <a:rPr b="0" lang="en">
                <a:solidFill>
                  <a:srgbClr val="3F5378"/>
                </a:solidFill>
              </a:rPr>
              <a:t> asumido para cada etapa.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Reducción de riesgos en el </a:t>
            </a:r>
            <a:r>
              <a:rPr b="0" lang="en">
                <a:solidFill>
                  <a:srgbClr val="FF9800"/>
                </a:solidFill>
              </a:rPr>
              <a:t>ciclo de vida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788" name="Google Shape;788;p45"/>
          <p:cNvSpPr/>
          <p:nvPr/>
        </p:nvSpPr>
        <p:spPr>
          <a:xfrm rot="10800000">
            <a:off x="1000763" y="3409432"/>
            <a:ext cx="323700" cy="315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5"/>
          <p:cNvSpPr/>
          <p:nvPr/>
        </p:nvSpPr>
        <p:spPr>
          <a:xfrm rot="5400000">
            <a:off x="2674806" y="3793679"/>
            <a:ext cx="323700" cy="338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Plan de mantenimiento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95" name="Google Shape;795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46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46"/>
          <p:cNvCxnSpPr>
            <a:endCxn id="797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6"/>
          <p:cNvSpPr txBox="1"/>
          <p:nvPr>
            <p:ph idx="4294967295" type="title"/>
          </p:nvPr>
        </p:nvSpPr>
        <p:spPr>
          <a:xfrm>
            <a:off x="4290000" y="2023550"/>
            <a:ext cx="2160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operación y </a:t>
            </a:r>
            <a:r>
              <a:rPr b="0" lang="en">
                <a:solidFill>
                  <a:srgbClr val="FF9800"/>
                </a:solidFill>
              </a:rPr>
              <a:t>mantenimiento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00" name="Google Shape;800;p46"/>
          <p:cNvSpPr txBox="1"/>
          <p:nvPr>
            <p:ph idx="4294967295" type="title"/>
          </p:nvPr>
        </p:nvSpPr>
        <p:spPr>
          <a:xfrm>
            <a:off x="0" y="1942650"/>
            <a:ext cx="4290000" cy="12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Asignación de </a:t>
            </a:r>
            <a:r>
              <a:rPr b="0" lang="en">
                <a:solidFill>
                  <a:srgbClr val="FF9800"/>
                </a:solidFill>
              </a:rPr>
              <a:t>funciones de seguridad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Nivel de falla </a:t>
            </a:r>
            <a:r>
              <a:rPr b="0" lang="en">
                <a:solidFill>
                  <a:srgbClr val="FF9800"/>
                </a:solidFill>
              </a:rPr>
              <a:t>tolerado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9800"/>
                </a:solidFill>
              </a:rPr>
              <a:t>SIL</a:t>
            </a:r>
            <a:r>
              <a:rPr b="0" lang="en">
                <a:solidFill>
                  <a:srgbClr val="3F5378"/>
                </a:solidFill>
              </a:rPr>
              <a:t> asumido para cada etapa.</a:t>
            </a:r>
            <a:endParaRPr b="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Reducción de riesgos en el </a:t>
            </a:r>
            <a:r>
              <a:rPr b="0" lang="en">
                <a:solidFill>
                  <a:srgbClr val="FF9800"/>
                </a:solidFill>
              </a:rPr>
              <a:t>ciclo de vida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01" name="Google Shape;801;p46"/>
          <p:cNvSpPr/>
          <p:nvPr/>
        </p:nvSpPr>
        <p:spPr>
          <a:xfrm rot="3154041">
            <a:off x="2612133" y="1453150"/>
            <a:ext cx="323776" cy="54950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6"/>
          <p:cNvSpPr/>
          <p:nvPr/>
        </p:nvSpPr>
        <p:spPr>
          <a:xfrm rot="6921225">
            <a:off x="4064157" y="1563890"/>
            <a:ext cx="323676" cy="65284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46"/>
          <p:cNvPicPr preferRelativeResize="0"/>
          <p:nvPr/>
        </p:nvPicPr>
        <p:blipFill rotWithShape="1">
          <a:blip r:embed="rId3">
            <a:alphaModFix/>
          </a:blip>
          <a:srcRect b="41795" l="2378" r="84579" t="49938"/>
          <a:stretch/>
        </p:blipFill>
        <p:spPr>
          <a:xfrm>
            <a:off x="3156750" y="1031725"/>
            <a:ext cx="794699" cy="5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7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Planificación de validación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809" name="Google Shape;809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47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7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47"/>
          <p:cNvCxnSpPr>
            <a:endCxn id="811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47"/>
          <p:cNvSpPr txBox="1"/>
          <p:nvPr>
            <p:ph idx="4294967295" type="title"/>
          </p:nvPr>
        </p:nvSpPr>
        <p:spPr>
          <a:xfrm>
            <a:off x="3273513" y="2273725"/>
            <a:ext cx="2160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validación de </a:t>
            </a:r>
            <a:r>
              <a:rPr b="0" lang="en">
                <a:solidFill>
                  <a:srgbClr val="FF9800"/>
                </a:solidFill>
              </a:rPr>
              <a:t>seguridad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14" name="Google Shape;814;p47"/>
          <p:cNvSpPr txBox="1"/>
          <p:nvPr>
            <p:ph idx="4294967295" type="title"/>
          </p:nvPr>
        </p:nvSpPr>
        <p:spPr>
          <a:xfrm>
            <a:off x="301700" y="1031725"/>
            <a:ext cx="2980200" cy="6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Asignación de </a:t>
            </a:r>
            <a:r>
              <a:rPr b="0" lang="en">
                <a:solidFill>
                  <a:srgbClr val="FF9800"/>
                </a:solidFill>
              </a:rPr>
              <a:t>requisitos generales</a:t>
            </a:r>
            <a:r>
              <a:rPr b="0" lang="en">
                <a:solidFill>
                  <a:srgbClr val="3F5378"/>
                </a:solidFill>
              </a:rPr>
              <a:t> de seguridad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15" name="Google Shape;815;p47"/>
          <p:cNvSpPr/>
          <p:nvPr/>
        </p:nvSpPr>
        <p:spPr>
          <a:xfrm rot="5400000">
            <a:off x="3443672" y="106309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7"/>
          <p:cNvSpPr/>
          <p:nvPr/>
        </p:nvSpPr>
        <p:spPr>
          <a:xfrm rot="10796814">
            <a:off x="4191676" y="1620781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47"/>
          <p:cNvPicPr preferRelativeResize="0"/>
          <p:nvPr/>
        </p:nvPicPr>
        <p:blipFill rotWithShape="1">
          <a:blip r:embed="rId3">
            <a:alphaModFix/>
          </a:blip>
          <a:srcRect b="41795" l="15784" r="73209" t="49938"/>
          <a:stretch/>
        </p:blipFill>
        <p:spPr>
          <a:xfrm>
            <a:off x="3973524" y="1031725"/>
            <a:ext cx="670626" cy="5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8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Planificación de instalación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823" name="Google Shape;823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4" name="Google Shape;824;p48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8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48"/>
          <p:cNvCxnSpPr>
            <a:endCxn id="825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48"/>
          <p:cNvSpPr txBox="1"/>
          <p:nvPr>
            <p:ph idx="4294967295" type="title"/>
          </p:nvPr>
        </p:nvSpPr>
        <p:spPr>
          <a:xfrm>
            <a:off x="971305" y="931350"/>
            <a:ext cx="29391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Asignación de </a:t>
            </a:r>
            <a:r>
              <a:rPr b="0" lang="en">
                <a:solidFill>
                  <a:srgbClr val="FF9800"/>
                </a:solidFill>
              </a:rPr>
              <a:t>requisitos generales</a:t>
            </a:r>
            <a:r>
              <a:rPr b="0" lang="en">
                <a:solidFill>
                  <a:srgbClr val="3F5378"/>
                </a:solidFill>
              </a:rPr>
              <a:t> de seguridad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28" name="Google Shape;828;p48"/>
          <p:cNvSpPr txBox="1"/>
          <p:nvPr>
            <p:ph idx="4294967295" type="title"/>
          </p:nvPr>
        </p:nvSpPr>
        <p:spPr>
          <a:xfrm>
            <a:off x="3962050" y="2290375"/>
            <a:ext cx="22746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</a:t>
            </a:r>
            <a:r>
              <a:rPr b="0" lang="en">
                <a:solidFill>
                  <a:srgbClr val="FF9800"/>
                </a:solidFill>
              </a:rPr>
              <a:t>instalación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29" name="Google Shape;829;p48"/>
          <p:cNvSpPr/>
          <p:nvPr/>
        </p:nvSpPr>
        <p:spPr>
          <a:xfrm rot="5400000">
            <a:off x="4078722" y="10210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8"/>
          <p:cNvSpPr/>
          <p:nvPr/>
        </p:nvSpPr>
        <p:spPr>
          <a:xfrm rot="10796814">
            <a:off x="4937501" y="166050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48"/>
          <p:cNvPicPr preferRelativeResize="0"/>
          <p:nvPr/>
        </p:nvPicPr>
        <p:blipFill rotWithShape="1">
          <a:blip r:embed="rId3">
            <a:alphaModFix/>
          </a:blip>
          <a:srcRect b="41795" l="27376" r="58857" t="49938"/>
          <a:stretch/>
        </p:blipFill>
        <p:spPr>
          <a:xfrm>
            <a:off x="4679925" y="1031725"/>
            <a:ext cx="838851" cy="5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9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Validación de seguridad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37" name="Google Shape;837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49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9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49"/>
          <p:cNvCxnSpPr>
            <a:endCxn id="839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49"/>
          <p:cNvSpPr txBox="1"/>
          <p:nvPr>
            <p:ph idx="4294967295" type="title"/>
          </p:nvPr>
        </p:nvSpPr>
        <p:spPr>
          <a:xfrm>
            <a:off x="2008830" y="456250"/>
            <a:ext cx="29391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Asignación de </a:t>
            </a:r>
            <a:r>
              <a:rPr b="0" lang="en">
                <a:solidFill>
                  <a:srgbClr val="FF9800"/>
                </a:solidFill>
              </a:rPr>
              <a:t>requisitos generales</a:t>
            </a:r>
            <a:r>
              <a:rPr b="0" lang="en">
                <a:solidFill>
                  <a:srgbClr val="3F5378"/>
                </a:solidFill>
              </a:rPr>
              <a:t> de seguridad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42" name="Google Shape;842;p49"/>
          <p:cNvSpPr txBox="1"/>
          <p:nvPr>
            <p:ph idx="4294967295" type="title"/>
          </p:nvPr>
        </p:nvSpPr>
        <p:spPr>
          <a:xfrm>
            <a:off x="4696225" y="1878300"/>
            <a:ext cx="3573000" cy="6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Especificación de </a:t>
            </a:r>
            <a:r>
              <a:rPr b="0" lang="en">
                <a:solidFill>
                  <a:srgbClr val="FF9800"/>
                </a:solidFill>
              </a:rPr>
              <a:t>requerimientos de seguridad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843" name="Google Shape;843;p49"/>
          <p:cNvSpPr/>
          <p:nvPr/>
        </p:nvSpPr>
        <p:spPr>
          <a:xfrm rot="5400000">
            <a:off x="5116247" y="5459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9"/>
          <p:cNvSpPr/>
          <p:nvPr/>
        </p:nvSpPr>
        <p:spPr>
          <a:xfrm rot="10796814">
            <a:off x="6320876" y="109390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49"/>
          <p:cNvPicPr preferRelativeResize="0"/>
          <p:nvPr/>
        </p:nvPicPr>
        <p:blipFill rotWithShape="1">
          <a:blip r:embed="rId3">
            <a:alphaModFix/>
          </a:blip>
          <a:srcRect b="49968" l="43437" r="31323" t="44504"/>
          <a:stretch/>
        </p:blipFill>
        <p:spPr>
          <a:xfrm>
            <a:off x="5658575" y="684325"/>
            <a:ext cx="1537900" cy="3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0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Implementación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51" name="Google Shape;851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50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0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4" name="Google Shape;854;p50"/>
          <p:cNvCxnSpPr>
            <a:endCxn id="853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50"/>
          <p:cNvSpPr txBox="1"/>
          <p:nvPr>
            <p:ph idx="4294967295" type="title"/>
          </p:nvPr>
        </p:nvSpPr>
        <p:spPr>
          <a:xfrm>
            <a:off x="2670463" y="1243050"/>
            <a:ext cx="22746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Requerimientos de seguridad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56" name="Google Shape;856;p50"/>
          <p:cNvSpPr txBox="1"/>
          <p:nvPr>
            <p:ph idx="4294967295" type="title"/>
          </p:nvPr>
        </p:nvSpPr>
        <p:spPr>
          <a:xfrm>
            <a:off x="5345425" y="2715300"/>
            <a:ext cx="22746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Implementación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57" name="Google Shape;857;p50"/>
          <p:cNvSpPr/>
          <p:nvPr/>
        </p:nvSpPr>
        <p:spPr>
          <a:xfrm rot="5400000">
            <a:off x="5145672" y="13327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0"/>
          <p:cNvSpPr/>
          <p:nvPr/>
        </p:nvSpPr>
        <p:spPr>
          <a:xfrm rot="10796814">
            <a:off x="6320876" y="2017268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50"/>
          <p:cNvPicPr preferRelativeResize="0"/>
          <p:nvPr/>
        </p:nvPicPr>
        <p:blipFill rotWithShape="1">
          <a:blip r:embed="rId3">
            <a:alphaModFix/>
          </a:blip>
          <a:srcRect b="35345" l="43437" r="31323" t="53247"/>
          <a:stretch/>
        </p:blipFill>
        <p:spPr>
          <a:xfrm>
            <a:off x="5658575" y="1243050"/>
            <a:ext cx="1537900" cy="7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/>
          <p:nvPr/>
        </p:nvSpPr>
        <p:spPr>
          <a:xfrm>
            <a:off x="7614770" y="9361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7562164" y="991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7504563" y="1043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 txBox="1"/>
          <p:nvPr>
            <p:ph idx="4294967295" type="subTitle"/>
          </p:nvPr>
        </p:nvSpPr>
        <p:spPr>
          <a:xfrm>
            <a:off x="2370650" y="415300"/>
            <a:ext cx="40752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3.5 años se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tamaño del código fuente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3">
            <a:alphaModFix/>
          </a:blip>
          <a:srcRect b="7242" l="12300" r="13553" t="19005"/>
          <a:stretch/>
        </p:blipFill>
        <p:spPr>
          <a:xfrm>
            <a:off x="104875" y="1286375"/>
            <a:ext cx="6841450" cy="3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5"/>
          <p:cNvSpPr/>
          <p:nvPr/>
        </p:nvSpPr>
        <p:spPr>
          <a:xfrm>
            <a:off x="7504675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7691613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7883863" y="776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7610433" y="608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7557827" y="663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7500225" y="7153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7500275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7687213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7879463" y="445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7617270" y="2830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7564664" y="3380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7507063" y="3902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7503652" y="32002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446163" y="2985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7825350" y="2985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7499314" y="28722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7441713" y="29244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7441763" y="2654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7820950" y="2654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7558758" y="24921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7506152" y="25471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7448550" y="25993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7639025" y="2323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7831275" y="232377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7505239" y="2210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7447688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7634625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7564683" y="1830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7512077" y="18851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"/>
          <p:cNvSpPr txBox="1"/>
          <p:nvPr/>
        </p:nvSpPr>
        <p:spPr>
          <a:xfrm>
            <a:off x="7342650" y="3183225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Bug</a:t>
            </a:r>
            <a:endParaRPr b="1" sz="100">
              <a:solidFill>
                <a:schemeClr val="dk2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7444275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7631213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7823463" y="169422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7703150" y="1337388"/>
            <a:ext cx="262500" cy="2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5"/>
          <p:cNvSpPr txBox="1"/>
          <p:nvPr/>
        </p:nvSpPr>
        <p:spPr>
          <a:xfrm>
            <a:off x="7992125" y="1184150"/>
            <a:ext cx="9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.5 años 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después</a:t>
            </a:r>
            <a:endParaRPr b="1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1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Reducción de riesgo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65" name="Google Shape;865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51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1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51"/>
          <p:cNvCxnSpPr>
            <a:endCxn id="867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51"/>
          <p:cNvSpPr txBox="1"/>
          <p:nvPr>
            <p:ph idx="4294967295" type="title"/>
          </p:nvPr>
        </p:nvSpPr>
        <p:spPr>
          <a:xfrm>
            <a:off x="3778705" y="883650"/>
            <a:ext cx="29391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Requerimientos para otras </a:t>
            </a:r>
            <a:r>
              <a:rPr b="0" lang="en">
                <a:solidFill>
                  <a:srgbClr val="FF9800"/>
                </a:solidFill>
              </a:rPr>
              <a:t>reducciones de riesgos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870" name="Google Shape;870;p51"/>
          <p:cNvSpPr txBox="1"/>
          <p:nvPr>
            <p:ph idx="4294967295" type="title"/>
          </p:nvPr>
        </p:nvSpPr>
        <p:spPr>
          <a:xfrm>
            <a:off x="6868600" y="2352950"/>
            <a:ext cx="22746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Implementación del </a:t>
            </a:r>
            <a:r>
              <a:rPr b="0" lang="en">
                <a:solidFill>
                  <a:srgbClr val="FF9800"/>
                </a:solidFill>
              </a:rPr>
              <a:t>plan de reducción de riesgos</a:t>
            </a:r>
            <a:endParaRPr b="0">
              <a:solidFill>
                <a:srgbClr val="FF9800"/>
              </a:solidFill>
            </a:endParaRPr>
          </a:p>
        </p:txBody>
      </p:sp>
      <p:sp>
        <p:nvSpPr>
          <p:cNvPr id="871" name="Google Shape;871;p51"/>
          <p:cNvSpPr/>
          <p:nvPr/>
        </p:nvSpPr>
        <p:spPr>
          <a:xfrm rot="5400000">
            <a:off x="6830747" y="9733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1"/>
          <p:cNvSpPr/>
          <p:nvPr/>
        </p:nvSpPr>
        <p:spPr>
          <a:xfrm rot="10796814">
            <a:off x="7888201" y="1637431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51"/>
          <p:cNvPicPr preferRelativeResize="0"/>
          <p:nvPr/>
        </p:nvPicPr>
        <p:blipFill rotWithShape="1">
          <a:blip r:embed="rId3">
            <a:alphaModFix/>
          </a:blip>
          <a:srcRect b="41563" l="70851" r="6928" t="48217"/>
          <a:stretch/>
        </p:blipFill>
        <p:spPr>
          <a:xfrm>
            <a:off x="7328924" y="921600"/>
            <a:ext cx="1353949" cy="6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2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Instalación general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79" name="Google Shape;879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0" name="Google Shape;880;p52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2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2" name="Google Shape;882;p52"/>
          <p:cNvCxnSpPr>
            <a:endCxn id="881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52"/>
          <p:cNvSpPr txBox="1"/>
          <p:nvPr>
            <p:ph idx="4294967295" type="title"/>
          </p:nvPr>
        </p:nvSpPr>
        <p:spPr>
          <a:xfrm>
            <a:off x="5185088" y="3344625"/>
            <a:ext cx="24996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Sistema instalado completo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84" name="Google Shape;884;p52"/>
          <p:cNvSpPr txBox="1"/>
          <p:nvPr>
            <p:ph idx="4294967295" type="title"/>
          </p:nvPr>
        </p:nvSpPr>
        <p:spPr>
          <a:xfrm>
            <a:off x="2694550" y="2141375"/>
            <a:ext cx="22746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</a:t>
            </a:r>
            <a:r>
              <a:rPr b="0" lang="en">
                <a:solidFill>
                  <a:srgbClr val="FF9800"/>
                </a:solidFill>
              </a:rPr>
              <a:t>instalación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85" name="Google Shape;885;p52"/>
          <p:cNvSpPr/>
          <p:nvPr/>
        </p:nvSpPr>
        <p:spPr>
          <a:xfrm rot="5400000">
            <a:off x="5082097" y="2087216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2"/>
          <p:cNvSpPr/>
          <p:nvPr/>
        </p:nvSpPr>
        <p:spPr>
          <a:xfrm rot="10796814">
            <a:off x="6328326" y="2615231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52"/>
          <p:cNvPicPr preferRelativeResize="0"/>
          <p:nvPr/>
        </p:nvPicPr>
        <p:blipFill rotWithShape="1">
          <a:blip r:embed="rId3">
            <a:alphaModFix/>
          </a:blip>
          <a:srcRect b="26480" l="43679" r="31323" t="67993"/>
          <a:stretch/>
        </p:blipFill>
        <p:spPr>
          <a:xfrm>
            <a:off x="5673300" y="2185424"/>
            <a:ext cx="1523174" cy="3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3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Validación general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93" name="Google Shape;893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4" name="Google Shape;894;p53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3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6" name="Google Shape;896;p53"/>
          <p:cNvCxnSpPr>
            <a:endCxn id="895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53"/>
          <p:cNvSpPr txBox="1"/>
          <p:nvPr>
            <p:ph idx="4294967295" type="title"/>
          </p:nvPr>
        </p:nvSpPr>
        <p:spPr>
          <a:xfrm>
            <a:off x="2670900" y="2704700"/>
            <a:ext cx="22443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</a:t>
            </a:r>
            <a:r>
              <a:rPr b="0" lang="en">
                <a:solidFill>
                  <a:srgbClr val="FF9800"/>
                </a:solidFill>
              </a:rPr>
              <a:t>validación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98" name="Google Shape;898;p53"/>
          <p:cNvSpPr txBox="1"/>
          <p:nvPr>
            <p:ph idx="4294967295" type="title"/>
          </p:nvPr>
        </p:nvSpPr>
        <p:spPr>
          <a:xfrm>
            <a:off x="4297200" y="3915800"/>
            <a:ext cx="43416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Confirmación de que el sistema cumple los </a:t>
            </a:r>
            <a:r>
              <a:rPr b="0" lang="en">
                <a:solidFill>
                  <a:srgbClr val="FF9800"/>
                </a:solidFill>
              </a:rPr>
              <a:t>requisitos de seguridad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899" name="Google Shape;899;p53"/>
          <p:cNvSpPr/>
          <p:nvPr/>
        </p:nvSpPr>
        <p:spPr>
          <a:xfrm rot="5400000">
            <a:off x="5116247" y="26505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3"/>
          <p:cNvSpPr/>
          <p:nvPr/>
        </p:nvSpPr>
        <p:spPr>
          <a:xfrm rot="10796814">
            <a:off x="6306151" y="321235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53"/>
          <p:cNvPicPr preferRelativeResize="0"/>
          <p:nvPr/>
        </p:nvPicPr>
        <p:blipFill rotWithShape="1">
          <a:blip r:embed="rId3">
            <a:alphaModFix/>
          </a:blip>
          <a:srcRect b="17960" l="43558" r="31323" t="77101"/>
          <a:stretch/>
        </p:blipFill>
        <p:spPr>
          <a:xfrm>
            <a:off x="5665950" y="2767550"/>
            <a:ext cx="1530526" cy="3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4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Mantenimiento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07" name="Google Shape;907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54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4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54"/>
          <p:cNvCxnSpPr>
            <a:endCxn id="909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54"/>
          <p:cNvSpPr txBox="1"/>
          <p:nvPr>
            <p:ph idx="4294967295" type="title"/>
          </p:nvPr>
        </p:nvSpPr>
        <p:spPr>
          <a:xfrm>
            <a:off x="4737324" y="1823800"/>
            <a:ext cx="34908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Documentación de </a:t>
            </a:r>
            <a:r>
              <a:rPr b="0" lang="en">
                <a:solidFill>
                  <a:srgbClr val="FF9800"/>
                </a:solidFill>
              </a:rPr>
              <a:t>operación</a:t>
            </a:r>
            <a:r>
              <a:rPr b="0" lang="en">
                <a:solidFill>
                  <a:srgbClr val="3F5378"/>
                </a:solidFill>
              </a:rPr>
              <a:t>, </a:t>
            </a:r>
            <a:r>
              <a:rPr b="0" lang="en">
                <a:solidFill>
                  <a:srgbClr val="FF9800"/>
                </a:solidFill>
              </a:rPr>
              <a:t>reparación</a:t>
            </a:r>
            <a:r>
              <a:rPr b="0" lang="en">
                <a:solidFill>
                  <a:srgbClr val="3F5378"/>
                </a:solidFill>
              </a:rPr>
              <a:t> y </a:t>
            </a:r>
            <a:r>
              <a:rPr b="0" lang="en">
                <a:solidFill>
                  <a:srgbClr val="FF9800"/>
                </a:solidFill>
              </a:rPr>
              <a:t>mantenimiento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912" name="Google Shape;912;p54"/>
          <p:cNvSpPr/>
          <p:nvPr/>
        </p:nvSpPr>
        <p:spPr>
          <a:xfrm rot="5400000">
            <a:off x="5108897" y="3177041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4"/>
          <p:cNvSpPr/>
          <p:nvPr/>
        </p:nvSpPr>
        <p:spPr>
          <a:xfrm rot="-3186">
            <a:off x="6320876" y="259500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54"/>
          <p:cNvPicPr preferRelativeResize="0"/>
          <p:nvPr/>
        </p:nvPicPr>
        <p:blipFill rotWithShape="1">
          <a:blip r:embed="rId3">
            <a:alphaModFix/>
          </a:blip>
          <a:srcRect b="9655" l="43317" r="31323" t="85278"/>
          <a:stretch/>
        </p:blipFill>
        <p:spPr>
          <a:xfrm>
            <a:off x="5651225" y="3290000"/>
            <a:ext cx="1545250" cy="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4"/>
          <p:cNvSpPr txBox="1"/>
          <p:nvPr>
            <p:ph idx="4294967295" type="title"/>
          </p:nvPr>
        </p:nvSpPr>
        <p:spPr>
          <a:xfrm>
            <a:off x="2709375" y="3087350"/>
            <a:ext cx="21600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Plan de operación y </a:t>
            </a:r>
            <a:r>
              <a:rPr b="0" lang="en">
                <a:solidFill>
                  <a:srgbClr val="FF9800"/>
                </a:solidFill>
              </a:rPr>
              <a:t>mantenimiento</a:t>
            </a:r>
            <a:r>
              <a:rPr b="0" lang="en">
                <a:solidFill>
                  <a:srgbClr val="3F5378"/>
                </a:solidFill>
              </a:rPr>
              <a:t>.</a:t>
            </a:r>
            <a:endParaRPr b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5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Realimentación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21" name="Google Shape;921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2" name="Google Shape;922;p55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5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4" name="Google Shape;924;p55"/>
          <p:cNvCxnSpPr>
            <a:endCxn id="923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55"/>
          <p:cNvSpPr txBox="1"/>
          <p:nvPr>
            <p:ph idx="4294967295" type="title"/>
          </p:nvPr>
        </p:nvSpPr>
        <p:spPr>
          <a:xfrm>
            <a:off x="5121450" y="3139275"/>
            <a:ext cx="1780800" cy="6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Pedidos de modificación.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926" name="Google Shape;926;p55"/>
          <p:cNvSpPr txBox="1"/>
          <p:nvPr>
            <p:ph idx="4294967295" type="title"/>
          </p:nvPr>
        </p:nvSpPr>
        <p:spPr>
          <a:xfrm>
            <a:off x="6898038" y="2097525"/>
            <a:ext cx="22746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Documentación de modificación.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927" name="Google Shape;927;p55"/>
          <p:cNvSpPr/>
          <p:nvPr/>
        </p:nvSpPr>
        <p:spPr>
          <a:xfrm rot="5400000">
            <a:off x="6904372" y="3191016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5"/>
          <p:cNvSpPr/>
          <p:nvPr/>
        </p:nvSpPr>
        <p:spPr>
          <a:xfrm rot="-3186">
            <a:off x="7873488" y="259500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55"/>
          <p:cNvPicPr preferRelativeResize="0"/>
          <p:nvPr/>
        </p:nvPicPr>
        <p:blipFill rotWithShape="1">
          <a:blip r:embed="rId3">
            <a:alphaModFix/>
          </a:blip>
          <a:srcRect b="9437" l="72419" r="7535" t="85497"/>
          <a:stretch/>
        </p:blipFill>
        <p:spPr>
          <a:xfrm>
            <a:off x="7424600" y="3303974"/>
            <a:ext cx="1221476" cy="3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6"/>
          <p:cNvSpPr txBox="1"/>
          <p:nvPr>
            <p:ph idx="4294967295" type="title"/>
          </p:nvPr>
        </p:nvSpPr>
        <p:spPr>
          <a:xfrm>
            <a:off x="-23825" y="-36800"/>
            <a:ext cx="2070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Eliminación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35" name="Google Shape;935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6" name="Google Shape;936;p56"/>
          <p:cNvPicPr preferRelativeResize="0"/>
          <p:nvPr/>
        </p:nvPicPr>
        <p:blipFill rotWithShape="1">
          <a:blip r:embed="rId3">
            <a:alphaModFix amt="20000"/>
          </a:blip>
          <a:srcRect b="0" l="1293" r="0" t="40933"/>
          <a:stretch/>
        </p:blipFill>
        <p:spPr>
          <a:xfrm>
            <a:off x="3090525" y="456250"/>
            <a:ext cx="6014876" cy="37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6"/>
          <p:cNvPicPr preferRelativeResize="0"/>
          <p:nvPr/>
        </p:nvPicPr>
        <p:blipFill rotWithShape="1">
          <a:blip r:embed="rId3">
            <a:alphaModFix amt="20000"/>
          </a:blip>
          <a:srcRect b="58281" l="43199" r="29748" t="0"/>
          <a:stretch/>
        </p:blipFill>
        <p:spPr>
          <a:xfrm>
            <a:off x="375275" y="786400"/>
            <a:ext cx="2207524" cy="357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8" name="Google Shape;938;p56"/>
          <p:cNvCxnSpPr>
            <a:endCxn id="937" idx="2"/>
          </p:cNvCxnSpPr>
          <p:nvPr/>
        </p:nvCxnSpPr>
        <p:spPr>
          <a:xfrm flipH="1">
            <a:off x="1479037" y="426801"/>
            <a:ext cx="4944900" cy="3930300"/>
          </a:xfrm>
          <a:prstGeom prst="bentConnector4">
            <a:avLst>
              <a:gd fmla="val 69048" name="adj1"/>
              <a:gd fmla="val 106059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6"/>
          <p:cNvSpPr txBox="1"/>
          <p:nvPr>
            <p:ph idx="4294967295" type="title"/>
          </p:nvPr>
        </p:nvSpPr>
        <p:spPr>
          <a:xfrm>
            <a:off x="2965076" y="3645775"/>
            <a:ext cx="20235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Documentación de eliminación.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940" name="Google Shape;940;p56"/>
          <p:cNvSpPr txBox="1"/>
          <p:nvPr>
            <p:ph idx="4294967295" type="title"/>
          </p:nvPr>
        </p:nvSpPr>
        <p:spPr>
          <a:xfrm>
            <a:off x="5630775" y="2529875"/>
            <a:ext cx="1696500" cy="5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3F5378"/>
                </a:solidFill>
              </a:rPr>
              <a:t>Pedido de eliminación.</a:t>
            </a:r>
            <a:endParaRPr b="0">
              <a:solidFill>
                <a:srgbClr val="3F5378"/>
              </a:solidFill>
            </a:endParaRPr>
          </a:p>
        </p:txBody>
      </p:sp>
      <p:sp>
        <p:nvSpPr>
          <p:cNvPr id="941" name="Google Shape;941;p56"/>
          <p:cNvSpPr/>
          <p:nvPr/>
        </p:nvSpPr>
        <p:spPr>
          <a:xfrm rot="-5400000">
            <a:off x="5101522" y="3735466"/>
            <a:ext cx="323700" cy="549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6"/>
          <p:cNvSpPr/>
          <p:nvPr/>
        </p:nvSpPr>
        <p:spPr>
          <a:xfrm rot="10796814">
            <a:off x="6317176" y="3124806"/>
            <a:ext cx="323700" cy="652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56"/>
          <p:cNvPicPr preferRelativeResize="0"/>
          <p:nvPr/>
        </p:nvPicPr>
        <p:blipFill rotWithShape="1">
          <a:blip r:embed="rId3">
            <a:alphaModFix/>
          </a:blip>
          <a:srcRect b="0" l="43437" r="31323" t="94015"/>
          <a:stretch/>
        </p:blipFill>
        <p:spPr>
          <a:xfrm>
            <a:off x="5658575" y="3848425"/>
            <a:ext cx="1537900" cy="38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Niveles de independencia</a:t>
            </a:r>
            <a:endParaRPr/>
          </a:p>
        </p:txBody>
      </p:sp>
      <p:sp>
        <p:nvSpPr>
          <p:cNvPr id="949" name="Google Shape;949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0" name="Google Shape;950;p5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51" name="Google Shape;951;p5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57"/>
          <p:cNvSpPr txBox="1"/>
          <p:nvPr>
            <p:ph idx="3" type="body"/>
          </p:nvPr>
        </p:nvSpPr>
        <p:spPr>
          <a:xfrm>
            <a:off x="386925" y="4560150"/>
            <a:ext cx="6642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Si las partes deben cumplir diferentes SILs, </a:t>
            </a:r>
            <a:r>
              <a:rPr lang="en" sz="1600" u="sng"/>
              <a:t>todos</a:t>
            </a:r>
            <a:r>
              <a:rPr lang="en" sz="1600"/>
              <a:t> deben cumplir el de mayor SIL</a:t>
            </a:r>
            <a:endParaRPr sz="1600"/>
          </a:p>
        </p:txBody>
      </p:sp>
      <p:sp>
        <p:nvSpPr>
          <p:cNvPr id="959" name="Google Shape;959;p57"/>
          <p:cNvSpPr/>
          <p:nvPr/>
        </p:nvSpPr>
        <p:spPr>
          <a:xfrm>
            <a:off x="79748" y="4660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7"/>
          <p:cNvSpPr txBox="1"/>
          <p:nvPr>
            <p:ph idx="3" type="body"/>
          </p:nvPr>
        </p:nvSpPr>
        <p:spPr>
          <a:xfrm>
            <a:off x="6979700" y="1861375"/>
            <a:ext cx="19713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Factores para X_i</a:t>
            </a:r>
            <a:r>
              <a:rPr lang="en" sz="1500"/>
              <a:t> :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Falta de experiencia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Sistemas complejos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Grado de innovación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500"/>
            </a:br>
            <a:r>
              <a:rPr lang="en" sz="1500"/>
              <a:t>X1 &gt; X2</a:t>
            </a:r>
            <a:endParaRPr sz="1500"/>
          </a:p>
        </p:txBody>
      </p:sp>
      <p:graphicFrame>
        <p:nvGraphicFramePr>
          <p:cNvPr id="961" name="Google Shape;961;p57"/>
          <p:cNvGraphicFramePr/>
          <p:nvPr/>
        </p:nvGraphicFramePr>
        <p:xfrm>
          <a:off x="843563" y="1920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1335550"/>
                <a:gridCol w="980775"/>
                <a:gridCol w="1188625"/>
                <a:gridCol w="1118850"/>
                <a:gridCol w="1105525"/>
              </a:tblGrid>
              <a:tr h="63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Lesión leve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Lesión severa / Una muerte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Muchas muertes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Masacre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Persona independiente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Suficiente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X1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Insuficiente</a:t>
                      </a:r>
                      <a:endParaRPr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Insuficiente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Departamento independiente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X2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X1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Insuficiente</a:t>
                      </a:r>
                      <a:endParaRPr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Organización independiente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X2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Suficiente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962" name="Google Shape;962;p57"/>
          <p:cNvSpPr txBox="1"/>
          <p:nvPr/>
        </p:nvSpPr>
        <p:spPr>
          <a:xfrm rot="-5400000">
            <a:off x="-1001075" y="2803698"/>
            <a:ext cx="29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Nivel de independencia</a:t>
            </a:r>
            <a:endParaRPr b="1" sz="2000"/>
          </a:p>
        </p:txBody>
      </p:sp>
      <p:sp>
        <p:nvSpPr>
          <p:cNvPr id="963" name="Google Shape;963;p57"/>
          <p:cNvSpPr txBox="1"/>
          <p:nvPr/>
        </p:nvSpPr>
        <p:spPr>
          <a:xfrm>
            <a:off x="2364675" y="1368775"/>
            <a:ext cx="351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Consecuencias</a:t>
            </a:r>
            <a:endParaRPr b="1"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8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IEC 61508-2</a:t>
            </a:r>
            <a:endParaRPr sz="3600"/>
          </a:p>
        </p:txBody>
      </p:sp>
      <p:sp>
        <p:nvSpPr>
          <p:cNvPr id="969" name="Google Shape;969;p58"/>
          <p:cNvSpPr txBox="1"/>
          <p:nvPr>
            <p:ph idx="1" type="subTitle"/>
          </p:nvPr>
        </p:nvSpPr>
        <p:spPr>
          <a:xfrm>
            <a:off x="57150" y="3975450"/>
            <a:ext cx="532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IEC 61508-2</a:t>
            </a:r>
            <a:endParaRPr sz="2400"/>
          </a:p>
        </p:txBody>
      </p:sp>
      <p:sp>
        <p:nvSpPr>
          <p:cNvPr id="970" name="Google Shape;970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58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(Lo que dice la norma)</a:t>
            </a:r>
            <a:endParaRPr/>
          </a:p>
        </p:txBody>
      </p:sp>
      <p:sp>
        <p:nvSpPr>
          <p:cNvPr id="977" name="Google Shape;977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8" name="Google Shape;978;p5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79" name="Google Shape;979;p5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6" name="Google Shape;986;p59"/>
          <p:cNvPicPr preferRelativeResize="0"/>
          <p:nvPr/>
        </p:nvPicPr>
        <p:blipFill rotWithShape="1">
          <a:blip r:embed="rId3">
            <a:alphaModFix/>
          </a:blip>
          <a:srcRect b="1131" l="0" r="0" t="1365"/>
          <a:stretch/>
        </p:blipFill>
        <p:spPr>
          <a:xfrm>
            <a:off x="968800" y="1388525"/>
            <a:ext cx="5893552" cy="3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59"/>
          <p:cNvSpPr/>
          <p:nvPr/>
        </p:nvSpPr>
        <p:spPr>
          <a:xfrm>
            <a:off x="525820" y="425685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Referencias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988" name="Google Shape;988;p59"/>
          <p:cNvCxnSpPr/>
          <p:nvPr/>
        </p:nvCxnSpPr>
        <p:spPr>
          <a:xfrm>
            <a:off x="770475" y="4635775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59"/>
          <p:cNvSpPr/>
          <p:nvPr/>
        </p:nvSpPr>
        <p:spPr>
          <a:xfrm>
            <a:off x="1285574" y="4513375"/>
            <a:ext cx="7137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Salida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990" name="Google Shape;990;p59"/>
          <p:cNvSpPr/>
          <p:nvPr/>
        </p:nvSpPr>
        <p:spPr>
          <a:xfrm>
            <a:off x="1137520" y="485600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Verificación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991" name="Google Shape;991;p59"/>
          <p:cNvCxnSpPr/>
          <p:nvPr/>
        </p:nvCxnSpPr>
        <p:spPr>
          <a:xfrm>
            <a:off x="773175" y="4978400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992" name="Google Shape;992;p59"/>
          <p:cNvSpPr/>
          <p:nvPr/>
        </p:nvSpPr>
        <p:spPr>
          <a:xfrm>
            <a:off x="7403975" y="2320150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Menti_2_B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(Lo que la mayoría vemos)</a:t>
            </a:r>
            <a:endParaRPr/>
          </a:p>
        </p:txBody>
      </p:sp>
      <p:sp>
        <p:nvSpPr>
          <p:cNvPr id="998" name="Google Shape;998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9" name="Google Shape;999;p6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000" name="Google Shape;1000;p6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7" name="Google Shape;1007;p60"/>
          <p:cNvPicPr preferRelativeResize="0"/>
          <p:nvPr/>
        </p:nvPicPr>
        <p:blipFill rotWithShape="1">
          <a:blip r:embed="rId3">
            <a:alphaModFix/>
          </a:blip>
          <a:srcRect b="1131" l="0" r="0" t="1365"/>
          <a:stretch/>
        </p:blipFill>
        <p:spPr>
          <a:xfrm>
            <a:off x="968800" y="1388525"/>
            <a:ext cx="5893552" cy="3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0"/>
          <p:cNvSpPr/>
          <p:nvPr/>
        </p:nvSpPr>
        <p:spPr>
          <a:xfrm>
            <a:off x="1118475" y="1486400"/>
            <a:ext cx="816900" cy="4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Saltear</a:t>
            </a:r>
            <a:endParaRPr sz="1500">
              <a:solidFill>
                <a:srgbClr val="3F5378"/>
              </a:solidFill>
            </a:endParaRPr>
          </a:p>
        </p:txBody>
      </p:sp>
      <p:sp>
        <p:nvSpPr>
          <p:cNvPr id="1009" name="Google Shape;1009;p60"/>
          <p:cNvSpPr/>
          <p:nvPr/>
        </p:nvSpPr>
        <p:spPr>
          <a:xfrm>
            <a:off x="2273725" y="1486400"/>
            <a:ext cx="713700" cy="4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hago después</a:t>
            </a:r>
            <a:endParaRPr sz="1000">
              <a:solidFill>
                <a:srgbClr val="3F5378"/>
              </a:solidFill>
            </a:endParaRPr>
          </a:p>
        </p:txBody>
      </p:sp>
      <p:sp>
        <p:nvSpPr>
          <p:cNvPr id="1010" name="Google Shape;1010;p60"/>
          <p:cNvSpPr/>
          <p:nvPr/>
        </p:nvSpPr>
        <p:spPr>
          <a:xfrm>
            <a:off x="2507075" y="2396725"/>
            <a:ext cx="6129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Saltear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011" name="Google Shape;1011;p60"/>
          <p:cNvSpPr/>
          <p:nvPr/>
        </p:nvSpPr>
        <p:spPr>
          <a:xfrm>
            <a:off x="1220475" y="2396725"/>
            <a:ext cx="6129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Saltear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012" name="Google Shape;1012;p60"/>
          <p:cNvSpPr/>
          <p:nvPr/>
        </p:nvSpPr>
        <p:spPr>
          <a:xfrm>
            <a:off x="2906550" y="2968550"/>
            <a:ext cx="713700" cy="3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 las dudas lo salteo</a:t>
            </a:r>
            <a:endParaRPr sz="700">
              <a:solidFill>
                <a:srgbClr val="3F5378"/>
              </a:solidFill>
            </a:endParaRPr>
          </a:p>
        </p:txBody>
      </p:sp>
      <p:sp>
        <p:nvSpPr>
          <p:cNvPr id="1013" name="Google Shape;1013;p60"/>
          <p:cNvSpPr/>
          <p:nvPr/>
        </p:nvSpPr>
        <p:spPr>
          <a:xfrm>
            <a:off x="3424750" y="3623450"/>
            <a:ext cx="6129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Saltear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014" name="Google Shape;1014;p60"/>
          <p:cNvSpPr/>
          <p:nvPr/>
        </p:nvSpPr>
        <p:spPr>
          <a:xfrm>
            <a:off x="3864125" y="4180550"/>
            <a:ext cx="612900" cy="3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Saltear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015" name="Google Shape;1015;p60"/>
          <p:cNvSpPr/>
          <p:nvPr/>
        </p:nvSpPr>
        <p:spPr>
          <a:xfrm>
            <a:off x="4223700" y="4840675"/>
            <a:ext cx="9417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1er etapa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1016" name="Google Shape;1016;p60"/>
          <p:cNvSpPr/>
          <p:nvPr/>
        </p:nvSpPr>
        <p:spPr>
          <a:xfrm>
            <a:off x="4812375" y="4215950"/>
            <a:ext cx="6474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compila esta bien</a:t>
            </a:r>
            <a:endParaRPr sz="800">
              <a:solidFill>
                <a:srgbClr val="3F5378"/>
              </a:solidFill>
            </a:endParaRPr>
          </a:p>
        </p:txBody>
      </p:sp>
      <p:sp>
        <p:nvSpPr>
          <p:cNvPr id="1017" name="Google Shape;1017;p60"/>
          <p:cNvSpPr/>
          <p:nvPr/>
        </p:nvSpPr>
        <p:spPr>
          <a:xfrm>
            <a:off x="5126675" y="3591225"/>
            <a:ext cx="6474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compila esta bien</a:t>
            </a:r>
            <a:endParaRPr sz="800">
              <a:solidFill>
                <a:srgbClr val="3F5378"/>
              </a:solidFill>
            </a:endParaRPr>
          </a:p>
        </p:txBody>
      </p:sp>
      <p:sp>
        <p:nvSpPr>
          <p:cNvPr id="1018" name="Google Shape;1018;p60"/>
          <p:cNvSpPr/>
          <p:nvPr/>
        </p:nvSpPr>
        <p:spPr>
          <a:xfrm>
            <a:off x="5425275" y="2966500"/>
            <a:ext cx="647400" cy="3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compila esta bien</a:t>
            </a:r>
            <a:endParaRPr sz="800">
              <a:solidFill>
                <a:srgbClr val="3F5378"/>
              </a:solidFill>
            </a:endParaRPr>
          </a:p>
        </p:txBody>
      </p:sp>
      <p:sp>
        <p:nvSpPr>
          <p:cNvPr id="1019" name="Google Shape;1019;p60"/>
          <p:cNvSpPr/>
          <p:nvPr/>
        </p:nvSpPr>
        <p:spPr>
          <a:xfrm>
            <a:off x="5740525" y="2412575"/>
            <a:ext cx="6474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compila esta bien</a:t>
            </a:r>
            <a:endParaRPr sz="800">
              <a:solidFill>
                <a:srgbClr val="3F5378"/>
              </a:solidFill>
            </a:endParaRPr>
          </a:p>
        </p:txBody>
      </p:sp>
      <p:sp>
        <p:nvSpPr>
          <p:cNvPr id="1020" name="Google Shape;1020;p60"/>
          <p:cNvSpPr/>
          <p:nvPr/>
        </p:nvSpPr>
        <p:spPr>
          <a:xfrm>
            <a:off x="5425275" y="1581050"/>
            <a:ext cx="6129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compila esta bien</a:t>
            </a:r>
            <a:endParaRPr sz="800">
              <a:solidFill>
                <a:srgbClr val="3F5378"/>
              </a:solidFill>
            </a:endParaRPr>
          </a:p>
        </p:txBody>
      </p:sp>
      <p:sp>
        <p:nvSpPr>
          <p:cNvPr id="1021" name="Google Shape;1021;p60"/>
          <p:cNvSpPr/>
          <p:nvPr/>
        </p:nvSpPr>
        <p:spPr>
          <a:xfrm>
            <a:off x="6317575" y="1615175"/>
            <a:ext cx="16146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Éxito asegurado!</a:t>
            </a:r>
            <a:endParaRPr sz="2000">
              <a:solidFill>
                <a:srgbClr val="3F5378"/>
              </a:solidFill>
            </a:endParaRPr>
          </a:p>
        </p:txBody>
      </p:sp>
      <p:sp>
        <p:nvSpPr>
          <p:cNvPr id="1022" name="Google Shape;1022;p60"/>
          <p:cNvSpPr/>
          <p:nvPr/>
        </p:nvSpPr>
        <p:spPr>
          <a:xfrm>
            <a:off x="525820" y="425685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Referencias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1023" name="Google Shape;1023;p60"/>
          <p:cNvCxnSpPr/>
          <p:nvPr/>
        </p:nvCxnSpPr>
        <p:spPr>
          <a:xfrm>
            <a:off x="770475" y="4635775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p60"/>
          <p:cNvSpPr/>
          <p:nvPr/>
        </p:nvSpPr>
        <p:spPr>
          <a:xfrm>
            <a:off x="1285574" y="4513375"/>
            <a:ext cx="7137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Salida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025" name="Google Shape;1025;p60"/>
          <p:cNvSpPr/>
          <p:nvPr/>
        </p:nvSpPr>
        <p:spPr>
          <a:xfrm>
            <a:off x="1137520" y="485600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Opcional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1026" name="Google Shape;1026;p60"/>
          <p:cNvCxnSpPr/>
          <p:nvPr/>
        </p:nvCxnSpPr>
        <p:spPr>
          <a:xfrm>
            <a:off x="773175" y="4978400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/>
          <p:nvPr>
            <p:ph idx="4294967295" type="subTitle"/>
          </p:nvPr>
        </p:nvSpPr>
        <p:spPr>
          <a:xfrm>
            <a:off x="2370650" y="415300"/>
            <a:ext cx="40752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3.5 años se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tamaño del código fuente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7242" l="12300" r="13553" t="19005"/>
          <a:stretch/>
        </p:blipFill>
        <p:spPr>
          <a:xfrm>
            <a:off x="104875" y="1286375"/>
            <a:ext cx="6841450" cy="3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6"/>
          <p:cNvSpPr/>
          <p:nvPr/>
        </p:nvSpPr>
        <p:spPr>
          <a:xfrm>
            <a:off x="7503652" y="32002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7446163" y="2985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7825350" y="2985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7499314" y="28722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7441713" y="29244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7441763" y="2654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7820950" y="2654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7558758" y="24921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7506152" y="25471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7448550" y="25993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7639025" y="2323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7831275" y="232377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7505239" y="2210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7447688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7634625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7564683" y="1830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7512077" y="18851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 txBox="1"/>
          <p:nvPr/>
        </p:nvSpPr>
        <p:spPr>
          <a:xfrm>
            <a:off x="7342650" y="3183225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Bug</a:t>
            </a:r>
            <a:endParaRPr b="1" sz="100">
              <a:solidFill>
                <a:schemeClr val="dk2"/>
              </a:solidFill>
            </a:endParaRPr>
          </a:p>
        </p:txBody>
      </p:sp>
      <p:pic>
        <p:nvPicPr>
          <p:cNvPr id="282" name="Google Shape;2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775" y="2888725"/>
            <a:ext cx="1554326" cy="15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6"/>
          <p:cNvSpPr/>
          <p:nvPr/>
        </p:nvSpPr>
        <p:spPr>
          <a:xfrm>
            <a:off x="6349500" y="2110325"/>
            <a:ext cx="1066200" cy="742500"/>
          </a:xfrm>
          <a:prstGeom prst="wedgeEllipseCallout">
            <a:avLst>
              <a:gd fmla="val 1552" name="adj1"/>
              <a:gd fmla="val 642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 txBox="1"/>
          <p:nvPr/>
        </p:nvSpPr>
        <p:spPr>
          <a:xfrm>
            <a:off x="6349500" y="2065925"/>
            <a:ext cx="114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¡Saque el bug!</a:t>
            </a:r>
            <a:endParaRPr b="1" sz="2100"/>
          </a:p>
        </p:txBody>
      </p:sp>
      <p:pic>
        <p:nvPicPr>
          <p:cNvPr id="285" name="Google Shape;2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650" y="2994419"/>
            <a:ext cx="1104400" cy="13429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6"/>
          <p:cNvSpPr/>
          <p:nvPr/>
        </p:nvSpPr>
        <p:spPr>
          <a:xfrm>
            <a:off x="7444275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7631213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7823463" y="169422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7614770" y="9361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7562164" y="991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7504563" y="1043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7504675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7691613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7883863" y="776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7610433" y="608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7557827" y="663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7500225" y="7153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7500275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7687213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7879463" y="445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7617270" y="2830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7564664" y="3380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7507063" y="3902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7703150" y="1337388"/>
            <a:ext cx="262500" cy="2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7992125" y="1184150"/>
            <a:ext cx="9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3.5 años 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después</a:t>
            </a:r>
            <a:endParaRPr b="1" sz="1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Relación entre parte 2 y 3</a:t>
            </a:r>
            <a:endParaRPr/>
          </a:p>
        </p:txBody>
      </p:sp>
      <p:sp>
        <p:nvSpPr>
          <p:cNvPr id="1032" name="Google Shape;1032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3" name="Google Shape;1033;p6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034" name="Google Shape;1034;p6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1" name="Google Shape;1041;p61"/>
          <p:cNvPicPr preferRelativeResize="0"/>
          <p:nvPr/>
        </p:nvPicPr>
        <p:blipFill rotWithShape="1">
          <a:blip r:embed="rId3">
            <a:alphaModFix/>
          </a:blip>
          <a:srcRect b="0" l="0" r="0" t="2959"/>
          <a:stretch/>
        </p:blipFill>
        <p:spPr>
          <a:xfrm>
            <a:off x="1038975" y="1331875"/>
            <a:ext cx="5844676" cy="3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Tolerancia a fallas en hardware (Tipo A vs tipo B)</a:t>
            </a:r>
            <a:endParaRPr/>
          </a:p>
        </p:txBody>
      </p:sp>
      <p:sp>
        <p:nvSpPr>
          <p:cNvPr id="1047" name="Google Shape;1047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6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049" name="Google Shape;1049;p6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62"/>
          <p:cNvSpPr txBox="1"/>
          <p:nvPr>
            <p:ph idx="4294967295" type="subTitle"/>
          </p:nvPr>
        </p:nvSpPr>
        <p:spPr>
          <a:xfrm>
            <a:off x="7144473" y="392575"/>
            <a:ext cx="19608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Tolerancia a fallas de hardware en N</a:t>
            </a:r>
            <a:endParaRPr b="1" sz="15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endParaRPr b="1" sz="15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N+1 errores rompen TODO</a:t>
            </a:r>
            <a:endParaRPr b="1" sz="15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62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2"/>
          <p:cNvSpPr txBox="1"/>
          <p:nvPr>
            <p:ph idx="3" type="body"/>
          </p:nvPr>
        </p:nvSpPr>
        <p:spPr>
          <a:xfrm>
            <a:off x="1207888" y="1641700"/>
            <a:ext cx="176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059" name="Google Shape;1059;p62"/>
          <p:cNvCxnSpPr/>
          <p:nvPr/>
        </p:nvCxnSpPr>
        <p:spPr>
          <a:xfrm>
            <a:off x="4252738" y="1802650"/>
            <a:ext cx="7800" cy="22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0" name="Google Shape;1060;p62"/>
          <p:cNvSpPr txBox="1"/>
          <p:nvPr>
            <p:ph idx="2" type="body"/>
          </p:nvPr>
        </p:nvSpPr>
        <p:spPr>
          <a:xfrm>
            <a:off x="63" y="2055550"/>
            <a:ext cx="4267800" cy="18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▰"/>
            </a:pPr>
            <a:r>
              <a:rPr b="1" lang="en" sz="15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Modos de falla</a:t>
            </a:r>
            <a:r>
              <a:rPr lang="en" sz="1500"/>
              <a:t> </a:t>
            </a:r>
            <a:r>
              <a:rPr lang="en" sz="1500" u="sng"/>
              <a:t>definidos</a:t>
            </a:r>
            <a:r>
              <a:rPr lang="en" sz="1500"/>
              <a:t> para cada componente.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Comportamiento de los elementos al fallar </a:t>
            </a:r>
            <a:r>
              <a:rPr lang="en" sz="1500" u="sng"/>
              <a:t>completamente</a:t>
            </a:r>
            <a:r>
              <a:rPr lang="en" sz="1500"/>
              <a:t> </a:t>
            </a:r>
            <a:r>
              <a:rPr lang="en" sz="1500">
                <a:solidFill>
                  <a:srgbClr val="FF9800"/>
                </a:solidFill>
              </a:rPr>
              <a:t>determinado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>
                <a:solidFill>
                  <a:srgbClr val="FF9800"/>
                </a:solidFill>
              </a:rPr>
              <a:t>Suficientes</a:t>
            </a:r>
            <a:r>
              <a:rPr lang="en" sz="1500"/>
              <a:t> datos (</a:t>
            </a:r>
            <a:r>
              <a:rPr lang="en" sz="1500" u="sng"/>
              <a:t>confiables</a:t>
            </a:r>
            <a:r>
              <a:rPr lang="en" sz="1500"/>
              <a:t>) para demostrar que se cumplen las </a:t>
            </a:r>
            <a:r>
              <a:rPr lang="en" sz="1500">
                <a:solidFill>
                  <a:srgbClr val="FF9800"/>
                </a:solidFill>
              </a:rPr>
              <a:t>tasas de fallas peligrosas</a:t>
            </a:r>
            <a:r>
              <a:rPr lang="en" sz="1500"/>
              <a:t> (detectadas o no).</a:t>
            </a:r>
            <a:endParaRPr sz="1500"/>
          </a:p>
        </p:txBody>
      </p:sp>
      <p:sp>
        <p:nvSpPr>
          <p:cNvPr id="1061" name="Google Shape;1061;p62"/>
          <p:cNvSpPr txBox="1"/>
          <p:nvPr>
            <p:ph idx="3" type="body"/>
          </p:nvPr>
        </p:nvSpPr>
        <p:spPr>
          <a:xfrm>
            <a:off x="5598713" y="1641700"/>
            <a:ext cx="176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2" name="Google Shape;1062;p62"/>
          <p:cNvSpPr txBox="1"/>
          <p:nvPr>
            <p:ph idx="2" type="body"/>
          </p:nvPr>
        </p:nvSpPr>
        <p:spPr>
          <a:xfrm>
            <a:off x="4260538" y="2055550"/>
            <a:ext cx="48834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Modo de falla </a:t>
            </a:r>
            <a:r>
              <a:rPr lang="en" sz="1500" u="sng"/>
              <a:t>indefinido</a:t>
            </a:r>
            <a:r>
              <a:rPr lang="en" sz="1500"/>
              <a:t> para </a:t>
            </a:r>
            <a:r>
              <a:rPr lang="en" sz="1500">
                <a:solidFill>
                  <a:srgbClr val="FF9800"/>
                </a:solidFill>
              </a:rPr>
              <a:t>al menos UN</a:t>
            </a:r>
            <a:r>
              <a:rPr lang="en" sz="1500"/>
              <a:t> componente.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Comportamiento de algún elemento al fallar </a:t>
            </a:r>
            <a:r>
              <a:rPr lang="en" sz="1500" u="sng"/>
              <a:t>no</a:t>
            </a:r>
            <a:r>
              <a:rPr lang="en" sz="1500"/>
              <a:t> está completamente determinado.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 u="sng"/>
              <a:t>Insuficientes</a:t>
            </a:r>
            <a:r>
              <a:rPr lang="en" sz="1500"/>
              <a:t> datos para demostrar que se cumplen las </a:t>
            </a:r>
            <a:r>
              <a:rPr lang="en" sz="1500">
                <a:solidFill>
                  <a:srgbClr val="FF9800"/>
                </a:solidFill>
              </a:rPr>
              <a:t>tasas de fallas peligrosas</a:t>
            </a:r>
            <a:r>
              <a:rPr lang="en" sz="1500"/>
              <a:t> (detectadas o no).</a:t>
            </a:r>
            <a:endParaRPr sz="1500"/>
          </a:p>
        </p:txBody>
      </p:sp>
      <p:sp>
        <p:nvSpPr>
          <p:cNvPr id="1063" name="Google Shape;1063;p62"/>
          <p:cNvSpPr txBox="1"/>
          <p:nvPr>
            <p:ph idx="4294967295" type="subTitle"/>
          </p:nvPr>
        </p:nvSpPr>
        <p:spPr>
          <a:xfrm>
            <a:off x="75" y="4499250"/>
            <a:ext cx="31713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SFF(Safe Failure Fraction): </a:t>
            </a:r>
            <a:endParaRPr b="1" sz="15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4" name="Google Shape;1064;p62"/>
          <p:cNvSpPr txBox="1"/>
          <p:nvPr/>
        </p:nvSpPr>
        <p:spPr>
          <a:xfrm>
            <a:off x="2921275" y="4096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2"/>
          <p:cNvSpPr txBox="1"/>
          <p:nvPr>
            <p:ph idx="4294967295" type="subTitle"/>
          </p:nvPr>
        </p:nvSpPr>
        <p:spPr>
          <a:xfrm>
            <a:off x="2921275" y="4269300"/>
            <a:ext cx="31713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Σ</a:t>
            </a:r>
            <a:r>
              <a:rPr lang="en" sz="1500">
                <a:solidFill>
                  <a:srgbClr val="3F5378"/>
                </a:solidFill>
              </a:rPr>
              <a:t>λS avg + </a:t>
            </a: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Σ</a:t>
            </a:r>
            <a:r>
              <a:rPr lang="en" sz="1500">
                <a:solidFill>
                  <a:srgbClr val="3F5378"/>
                </a:solidFill>
              </a:rPr>
              <a:t>λDd avg</a:t>
            </a:r>
            <a:endParaRPr sz="150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F537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Σ</a:t>
            </a:r>
            <a:r>
              <a:rPr lang="en" sz="1500">
                <a:solidFill>
                  <a:srgbClr val="3F5378"/>
                </a:solidFill>
              </a:rPr>
              <a:t>λS avg + </a:t>
            </a: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Σ</a:t>
            </a:r>
            <a:r>
              <a:rPr lang="en" sz="1500">
                <a:solidFill>
                  <a:srgbClr val="3F5378"/>
                </a:solidFill>
              </a:rPr>
              <a:t>λDd avg+ </a:t>
            </a:r>
            <a:r>
              <a:rPr b="1" lang="en" sz="15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Σ</a:t>
            </a:r>
            <a:r>
              <a:rPr lang="en" sz="1500">
                <a:solidFill>
                  <a:srgbClr val="3F5378"/>
                </a:solidFill>
              </a:rPr>
              <a:t>λDu avg</a:t>
            </a:r>
            <a:endParaRPr sz="1500">
              <a:solidFill>
                <a:srgbClr val="3F5378"/>
              </a:solidFill>
            </a:endParaRPr>
          </a:p>
        </p:txBody>
      </p:sp>
      <p:cxnSp>
        <p:nvCxnSpPr>
          <p:cNvPr id="1066" name="Google Shape;1066;p62"/>
          <p:cNvCxnSpPr/>
          <p:nvPr/>
        </p:nvCxnSpPr>
        <p:spPr>
          <a:xfrm>
            <a:off x="3503850" y="4708075"/>
            <a:ext cx="19935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Tolerancia a fallas en hardware</a:t>
            </a:r>
            <a:r>
              <a:rPr lang="en"/>
              <a:t> (Tipo A)</a:t>
            </a:r>
            <a:endParaRPr/>
          </a:p>
        </p:txBody>
      </p:sp>
      <p:sp>
        <p:nvSpPr>
          <p:cNvPr id="1072" name="Google Shape;1072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3" name="Google Shape;1073;p6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074" name="Google Shape;1074;p6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081" name="Google Shape;1081;p63"/>
          <p:cNvGraphicFramePr/>
          <p:nvPr/>
        </p:nvGraphicFramePr>
        <p:xfrm>
          <a:off x="755113" y="1505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1660725"/>
                <a:gridCol w="1219575"/>
                <a:gridCol w="1478025"/>
                <a:gridCol w="1568150"/>
              </a:tblGrid>
              <a:tr h="660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SFF </a:t>
                      </a:r>
                      <a:b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(de un elemento)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Tolerancia a fallas en hardware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 60%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1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2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60 a 90%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2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 a 99%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&gt;= 99%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Tolerancia a fallas en hardware</a:t>
            </a:r>
            <a:r>
              <a:rPr lang="en"/>
              <a:t> (Tipo B)</a:t>
            </a:r>
            <a:endParaRPr/>
          </a:p>
        </p:txBody>
      </p:sp>
      <p:sp>
        <p:nvSpPr>
          <p:cNvPr id="1087" name="Google Shape;1087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8" name="Google Shape;1088;p6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089" name="Google Shape;1089;p6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096" name="Google Shape;1096;p64"/>
          <p:cNvGraphicFramePr/>
          <p:nvPr/>
        </p:nvGraphicFramePr>
        <p:xfrm>
          <a:off x="755113" y="1505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1660725"/>
                <a:gridCol w="1219575"/>
                <a:gridCol w="1478025"/>
                <a:gridCol w="1568150"/>
              </a:tblGrid>
              <a:tr h="660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SFF </a:t>
                      </a:r>
                      <a:b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(de un elemento)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Tolerancia a fallas en hardware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65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 60%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JAMAS!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1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2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60 a 90%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1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2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 a 99%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2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1143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  <a:tr h="52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&gt;= 99%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3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</a:rPr>
                        <a:t>SIL 4</a:t>
                      </a:r>
                      <a:endParaRPr>
                        <a:solidFill>
                          <a:srgbClr val="3F5378"/>
                        </a:solidFill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6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5"/>
          <p:cNvSpPr/>
          <p:nvPr/>
        </p:nvSpPr>
        <p:spPr>
          <a:xfrm>
            <a:off x="1093300" y="1725425"/>
            <a:ext cx="5848500" cy="12969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2" name="Google Shape;1102;p6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Reducciones de arquitecturas (Ejemplo 1)</a:t>
            </a:r>
            <a:endParaRPr/>
          </a:p>
        </p:txBody>
      </p:sp>
      <p:sp>
        <p:nvSpPr>
          <p:cNvPr id="1103" name="Google Shape;1103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4" name="Google Shape;1104;p6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105" name="Google Shape;1105;p6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65"/>
          <p:cNvSpPr/>
          <p:nvPr/>
        </p:nvSpPr>
        <p:spPr>
          <a:xfrm>
            <a:off x="1301500" y="19268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1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/>
          </a:p>
        </p:txBody>
      </p:sp>
      <p:sp>
        <p:nvSpPr>
          <p:cNvPr id="1113" name="Google Shape;1113;p65"/>
          <p:cNvSpPr/>
          <p:nvPr/>
        </p:nvSpPr>
        <p:spPr>
          <a:xfrm>
            <a:off x="3222850" y="19268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2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5144200" y="19268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3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/>
          </a:p>
        </p:txBody>
      </p:sp>
      <p:cxnSp>
        <p:nvCxnSpPr>
          <p:cNvPr id="1115" name="Google Shape;1115;p65"/>
          <p:cNvCxnSpPr>
            <a:endCxn id="1101" idx="1"/>
          </p:cNvCxnSpPr>
          <p:nvPr/>
        </p:nvCxnSpPr>
        <p:spPr>
          <a:xfrm>
            <a:off x="417100" y="2369075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16" name="Google Shape;1116;p65"/>
          <p:cNvCxnSpPr/>
          <p:nvPr/>
        </p:nvCxnSpPr>
        <p:spPr>
          <a:xfrm>
            <a:off x="6941800" y="2371475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17" name="Google Shape;1117;p65"/>
          <p:cNvSpPr/>
          <p:nvPr/>
        </p:nvSpPr>
        <p:spPr>
          <a:xfrm>
            <a:off x="3222850" y="36236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1&amp;2&amp;3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/>
          </a:p>
        </p:txBody>
      </p:sp>
      <p:cxnSp>
        <p:nvCxnSpPr>
          <p:cNvPr id="1118" name="Google Shape;1118;p65"/>
          <p:cNvCxnSpPr/>
          <p:nvPr/>
        </p:nvCxnSpPr>
        <p:spPr>
          <a:xfrm>
            <a:off x="4710250" y="4059950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9" name="Google Shape;1119;p65"/>
          <p:cNvCxnSpPr/>
          <p:nvPr/>
        </p:nvCxnSpPr>
        <p:spPr>
          <a:xfrm>
            <a:off x="2546650" y="4059950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6"/>
          <p:cNvSpPr/>
          <p:nvPr/>
        </p:nvSpPr>
        <p:spPr>
          <a:xfrm>
            <a:off x="654525" y="1510400"/>
            <a:ext cx="6421200" cy="2986800"/>
          </a:xfrm>
          <a:prstGeom prst="roundRect">
            <a:avLst>
              <a:gd fmla="val 16667" name="adj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5" name="Google Shape;1125;p66"/>
          <p:cNvSpPr/>
          <p:nvPr/>
        </p:nvSpPr>
        <p:spPr>
          <a:xfrm>
            <a:off x="893975" y="1721300"/>
            <a:ext cx="3691500" cy="25920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 X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6" name="Google Shape;1126;p6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Reducciones de arquitecturas (Ejemplo 2)</a:t>
            </a:r>
            <a:endParaRPr/>
          </a:p>
        </p:txBody>
      </p:sp>
      <p:sp>
        <p:nvSpPr>
          <p:cNvPr id="1127" name="Google Shape;1127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8" name="Google Shape;1128;p6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129" name="Google Shape;1129;p6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6"/>
          <p:cNvSpPr/>
          <p:nvPr/>
        </p:nvSpPr>
        <p:spPr>
          <a:xfrm>
            <a:off x="1068150" y="1925425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1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3</a:t>
            </a:r>
            <a:endParaRPr/>
          </a:p>
        </p:txBody>
      </p:sp>
      <p:sp>
        <p:nvSpPr>
          <p:cNvPr id="1137" name="Google Shape;1137;p66"/>
          <p:cNvSpPr/>
          <p:nvPr/>
        </p:nvSpPr>
        <p:spPr>
          <a:xfrm>
            <a:off x="2907875" y="1925425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2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sp>
        <p:nvSpPr>
          <p:cNvPr id="1138" name="Google Shape;1138;p66"/>
          <p:cNvSpPr/>
          <p:nvPr/>
        </p:nvSpPr>
        <p:spPr>
          <a:xfrm>
            <a:off x="1068150" y="32249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3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cxnSp>
        <p:nvCxnSpPr>
          <p:cNvPr id="1139" name="Google Shape;1139;p66"/>
          <p:cNvCxnSpPr>
            <a:stCxn id="1138" idx="3"/>
            <a:endCxn id="1140" idx="1"/>
          </p:cNvCxnSpPr>
          <p:nvPr/>
        </p:nvCxnSpPr>
        <p:spPr>
          <a:xfrm>
            <a:off x="2555550" y="3663650"/>
            <a:ext cx="3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/>
          <p:nvPr/>
        </p:nvSpPr>
        <p:spPr>
          <a:xfrm>
            <a:off x="2907875" y="322490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4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B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/>
          </a:p>
        </p:txBody>
      </p:sp>
      <p:cxnSp>
        <p:nvCxnSpPr>
          <p:cNvPr id="1141" name="Google Shape;1141;p66"/>
          <p:cNvCxnSpPr>
            <a:stCxn id="1136" idx="3"/>
            <a:endCxn id="1137" idx="1"/>
          </p:cNvCxnSpPr>
          <p:nvPr/>
        </p:nvCxnSpPr>
        <p:spPr>
          <a:xfrm>
            <a:off x="2555550" y="2364175"/>
            <a:ext cx="35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66"/>
          <p:cNvSpPr/>
          <p:nvPr/>
        </p:nvSpPr>
        <p:spPr>
          <a:xfrm>
            <a:off x="4849550" y="1721300"/>
            <a:ext cx="1960800" cy="25920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 Y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66"/>
          <p:cNvSpPr/>
          <p:nvPr/>
        </p:nvSpPr>
        <p:spPr>
          <a:xfrm>
            <a:off x="5086250" y="257855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5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cxnSp>
        <p:nvCxnSpPr>
          <p:cNvPr id="1144" name="Google Shape;1144;p66"/>
          <p:cNvCxnSpPr>
            <a:stCxn id="1137" idx="3"/>
            <a:endCxn id="1143" idx="1"/>
          </p:cNvCxnSpPr>
          <p:nvPr/>
        </p:nvCxnSpPr>
        <p:spPr>
          <a:xfrm>
            <a:off x="4395275" y="2364175"/>
            <a:ext cx="690900" cy="6531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66"/>
          <p:cNvCxnSpPr>
            <a:stCxn id="1140" idx="3"/>
            <a:endCxn id="1143" idx="1"/>
          </p:cNvCxnSpPr>
          <p:nvPr/>
        </p:nvCxnSpPr>
        <p:spPr>
          <a:xfrm flipH="1" rot="10800000">
            <a:off x="4395275" y="3017450"/>
            <a:ext cx="690900" cy="6462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66"/>
          <p:cNvCxnSpPr/>
          <p:nvPr/>
        </p:nvCxnSpPr>
        <p:spPr>
          <a:xfrm>
            <a:off x="6573650" y="3017450"/>
            <a:ext cx="8628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47" name="Google Shape;1147;p66"/>
          <p:cNvCxnSpPr/>
          <p:nvPr/>
        </p:nvCxnSpPr>
        <p:spPr>
          <a:xfrm>
            <a:off x="238125" y="2360850"/>
            <a:ext cx="8298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48" name="Google Shape;1148;p66"/>
          <p:cNvCxnSpPr/>
          <p:nvPr/>
        </p:nvCxnSpPr>
        <p:spPr>
          <a:xfrm flipH="1" rot="10800000">
            <a:off x="217725" y="3668725"/>
            <a:ext cx="8190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7"/>
          <p:cNvSpPr/>
          <p:nvPr/>
        </p:nvSpPr>
        <p:spPr>
          <a:xfrm>
            <a:off x="654525" y="1510400"/>
            <a:ext cx="6421200" cy="2986800"/>
          </a:xfrm>
          <a:prstGeom prst="roundRect">
            <a:avLst>
              <a:gd fmla="val 16667" name="adj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4" name="Google Shape;1154;p67"/>
          <p:cNvSpPr/>
          <p:nvPr/>
        </p:nvSpPr>
        <p:spPr>
          <a:xfrm>
            <a:off x="893975" y="1721300"/>
            <a:ext cx="3691500" cy="25920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 X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5" name="Google Shape;1155;p6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Reducciones de arquitecturas (Ejemplo 2)</a:t>
            </a:r>
            <a:endParaRPr/>
          </a:p>
        </p:txBody>
      </p:sp>
      <p:sp>
        <p:nvSpPr>
          <p:cNvPr id="1156" name="Google Shape;1156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7" name="Google Shape;1157;p6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158" name="Google Shape;1158;p6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67"/>
          <p:cNvSpPr/>
          <p:nvPr/>
        </p:nvSpPr>
        <p:spPr>
          <a:xfrm>
            <a:off x="1988013" y="1925425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1&amp;2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sp>
        <p:nvSpPr>
          <p:cNvPr id="1166" name="Google Shape;1166;p67"/>
          <p:cNvSpPr/>
          <p:nvPr/>
        </p:nvSpPr>
        <p:spPr>
          <a:xfrm>
            <a:off x="1996025" y="3265725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3&amp;4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1</a:t>
            </a:r>
            <a:endParaRPr/>
          </a:p>
        </p:txBody>
      </p:sp>
      <p:sp>
        <p:nvSpPr>
          <p:cNvPr id="1167" name="Google Shape;1167;p67"/>
          <p:cNvSpPr/>
          <p:nvPr/>
        </p:nvSpPr>
        <p:spPr>
          <a:xfrm>
            <a:off x="4849550" y="1721300"/>
            <a:ext cx="1960800" cy="25920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 Y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8" name="Google Shape;1168;p67"/>
          <p:cNvSpPr/>
          <p:nvPr/>
        </p:nvSpPr>
        <p:spPr>
          <a:xfrm>
            <a:off x="5086250" y="257855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5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cxnSp>
        <p:nvCxnSpPr>
          <p:cNvPr id="1169" name="Google Shape;1169;p67"/>
          <p:cNvCxnSpPr>
            <a:stCxn id="1165" idx="3"/>
            <a:endCxn id="1168" idx="1"/>
          </p:cNvCxnSpPr>
          <p:nvPr/>
        </p:nvCxnSpPr>
        <p:spPr>
          <a:xfrm>
            <a:off x="3475413" y="2364175"/>
            <a:ext cx="1610700" cy="6531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67"/>
          <p:cNvCxnSpPr>
            <a:stCxn id="1166" idx="3"/>
            <a:endCxn id="1168" idx="1"/>
          </p:cNvCxnSpPr>
          <p:nvPr/>
        </p:nvCxnSpPr>
        <p:spPr>
          <a:xfrm flipH="1" rot="10800000">
            <a:off x="3483425" y="3017175"/>
            <a:ext cx="1602900" cy="6873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67"/>
          <p:cNvCxnSpPr/>
          <p:nvPr/>
        </p:nvCxnSpPr>
        <p:spPr>
          <a:xfrm>
            <a:off x="6573650" y="3017450"/>
            <a:ext cx="8628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72" name="Google Shape;1172;p67"/>
          <p:cNvCxnSpPr>
            <a:endCxn id="1165" idx="1"/>
          </p:cNvCxnSpPr>
          <p:nvPr/>
        </p:nvCxnSpPr>
        <p:spPr>
          <a:xfrm>
            <a:off x="205413" y="2359075"/>
            <a:ext cx="1782600" cy="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73" name="Google Shape;1173;p67"/>
          <p:cNvCxnSpPr>
            <a:endCxn id="1166" idx="1"/>
          </p:cNvCxnSpPr>
          <p:nvPr/>
        </p:nvCxnSpPr>
        <p:spPr>
          <a:xfrm>
            <a:off x="190625" y="3701175"/>
            <a:ext cx="18054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74" name="Google Shape;1174;p67"/>
          <p:cNvSpPr txBox="1"/>
          <p:nvPr/>
        </p:nvSpPr>
        <p:spPr>
          <a:xfrm>
            <a:off x="1239725" y="4497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Tolerancia a falla de UNO + Máximo SIL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8"/>
          <p:cNvSpPr/>
          <p:nvPr/>
        </p:nvSpPr>
        <p:spPr>
          <a:xfrm>
            <a:off x="1796900" y="1612425"/>
            <a:ext cx="4965900" cy="1374300"/>
          </a:xfrm>
          <a:prstGeom prst="roundRect">
            <a:avLst>
              <a:gd fmla="val 16667" name="adj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0" name="Google Shape;1180;p6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Reducciones de arquitecturas (Ejemplo 2)</a:t>
            </a:r>
            <a:endParaRPr/>
          </a:p>
        </p:txBody>
      </p:sp>
      <p:sp>
        <p:nvSpPr>
          <p:cNvPr id="1181" name="Google Shape;1181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2" name="Google Shape;1182;p6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183" name="Google Shape;1183;p6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68"/>
          <p:cNvSpPr/>
          <p:nvPr/>
        </p:nvSpPr>
        <p:spPr>
          <a:xfrm>
            <a:off x="1948375" y="1862600"/>
            <a:ext cx="214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X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3</a:t>
            </a:r>
            <a:endParaRPr/>
          </a:p>
        </p:txBody>
      </p:sp>
      <p:sp>
        <p:nvSpPr>
          <p:cNvPr id="1191" name="Google Shape;1191;p68"/>
          <p:cNvSpPr/>
          <p:nvPr/>
        </p:nvSpPr>
        <p:spPr>
          <a:xfrm>
            <a:off x="5065825" y="1857350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Elemento 5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Tipo A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cxnSp>
        <p:nvCxnSpPr>
          <p:cNvPr id="1192" name="Google Shape;1192;p68"/>
          <p:cNvCxnSpPr/>
          <p:nvPr/>
        </p:nvCxnSpPr>
        <p:spPr>
          <a:xfrm>
            <a:off x="6553225" y="2296250"/>
            <a:ext cx="8628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3" name="Google Shape;1193;p68"/>
          <p:cNvCxnSpPr>
            <a:endCxn id="1190" idx="1"/>
          </p:cNvCxnSpPr>
          <p:nvPr/>
        </p:nvCxnSpPr>
        <p:spPr>
          <a:xfrm>
            <a:off x="1143175" y="2299550"/>
            <a:ext cx="8052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94" name="Google Shape;1194;p68"/>
          <p:cNvCxnSpPr>
            <a:stCxn id="1190" idx="3"/>
            <a:endCxn id="1191" idx="1"/>
          </p:cNvCxnSpPr>
          <p:nvPr/>
        </p:nvCxnSpPr>
        <p:spPr>
          <a:xfrm flipH="1" rot="10800000">
            <a:off x="4095775" y="2296250"/>
            <a:ext cx="970200" cy="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68"/>
          <p:cNvSpPr/>
          <p:nvPr/>
        </p:nvSpPr>
        <p:spPr>
          <a:xfrm>
            <a:off x="3536150" y="3440375"/>
            <a:ext cx="1487400" cy="877500"/>
          </a:xfrm>
          <a:prstGeom prst="roundRect">
            <a:avLst>
              <a:gd fmla="val 16667" name="adj"/>
            </a:avLst>
          </a:prstGeom>
          <a:solidFill>
            <a:srgbClr val="C7D3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X&amp;Y</a:t>
            </a: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2</a:t>
            </a:r>
            <a:endParaRPr/>
          </a:p>
        </p:txBody>
      </p:sp>
      <p:cxnSp>
        <p:nvCxnSpPr>
          <p:cNvPr id="1196" name="Google Shape;1196;p68"/>
          <p:cNvCxnSpPr/>
          <p:nvPr/>
        </p:nvCxnSpPr>
        <p:spPr>
          <a:xfrm>
            <a:off x="5023550" y="3876725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7" name="Google Shape;1197;p68"/>
          <p:cNvCxnSpPr/>
          <p:nvPr/>
        </p:nvCxnSpPr>
        <p:spPr>
          <a:xfrm>
            <a:off x="2859950" y="3876725"/>
            <a:ext cx="67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9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detección de errores sistemáticos </a:t>
            </a:r>
            <a:r>
              <a:rPr lang="en" sz="1300"/>
              <a:t>(hardware)</a:t>
            </a:r>
            <a:endParaRPr sz="1300"/>
          </a:p>
        </p:txBody>
      </p:sp>
      <p:sp>
        <p:nvSpPr>
          <p:cNvPr id="1203" name="Google Shape;1203;p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6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205" name="Google Shape;1205;p6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69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9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4" name="Google Shape;1214;p69"/>
          <p:cNvGraphicFramePr/>
          <p:nvPr/>
        </p:nvGraphicFramePr>
        <p:xfrm>
          <a:off x="230813" y="1448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30175"/>
                <a:gridCol w="707100"/>
                <a:gridCol w="557325"/>
                <a:gridCol w="574650"/>
                <a:gridCol w="580900"/>
              </a:tblGrid>
              <a:tr h="605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Supervisión de la secuencia del programa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5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Detección de fallas mediante monitoreo en línea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47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Redundancia de hardware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47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Protección de código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47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Diversidad de hardware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215" name="Google Shape;1215;p69"/>
          <p:cNvSpPr txBox="1"/>
          <p:nvPr>
            <p:ph idx="4294967295" type="subTitle"/>
          </p:nvPr>
        </p:nvSpPr>
        <p:spPr>
          <a:xfrm>
            <a:off x="1646100" y="4707175"/>
            <a:ext cx="3102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69"/>
          <p:cNvSpPr txBox="1"/>
          <p:nvPr>
            <p:ph idx="4294967295" type="subTitle"/>
          </p:nvPr>
        </p:nvSpPr>
        <p:spPr>
          <a:xfrm>
            <a:off x="6164275" y="3180850"/>
            <a:ext cx="89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4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7" name="Google Shape;1217;p69"/>
          <p:cNvSpPr txBox="1"/>
          <p:nvPr>
            <p:ph idx="4294967295" type="subTitle"/>
          </p:nvPr>
        </p:nvSpPr>
        <p:spPr>
          <a:xfrm>
            <a:off x="6164275" y="4136200"/>
            <a:ext cx="89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4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8" name="Google Shape;1218;p69"/>
          <p:cNvSpPr txBox="1"/>
          <p:nvPr>
            <p:ph idx="4294967295" type="subTitle"/>
          </p:nvPr>
        </p:nvSpPr>
        <p:spPr>
          <a:xfrm>
            <a:off x="6164275" y="3658525"/>
            <a:ext cx="1340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 ejemplo </a:t>
            </a:r>
            <a:r>
              <a:rPr b="1"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CRC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9" name="Google Shape;1219;p69"/>
          <p:cNvSpPr txBox="1"/>
          <p:nvPr>
            <p:ph idx="4294967295" type="subTitle"/>
          </p:nvPr>
        </p:nvSpPr>
        <p:spPr>
          <a:xfrm>
            <a:off x="6164275" y="2185450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Supervisar el </a:t>
            </a:r>
            <a:r>
              <a:rPr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comportamiento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la </a:t>
            </a:r>
            <a:r>
              <a:rPr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integridad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la secuencia del programa.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0" name="Google Shape;1220;p69"/>
          <p:cNvSpPr txBox="1"/>
          <p:nvPr>
            <p:ph idx="4294967295" type="subTitle"/>
          </p:nvPr>
        </p:nvSpPr>
        <p:spPr>
          <a:xfrm>
            <a:off x="6164275" y="2703175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Monitorear estados del sistema </a:t>
            </a:r>
            <a:r>
              <a:rPr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remotamente</a:t>
            </a:r>
            <a:endParaRPr sz="100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1" name="Google Shape;1221;p69"/>
          <p:cNvSpPr/>
          <p:nvPr/>
        </p:nvSpPr>
        <p:spPr>
          <a:xfrm>
            <a:off x="7618000" y="3110875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Menti_C_1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0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detección de errores sistemáticos </a:t>
            </a:r>
            <a:r>
              <a:rPr lang="en" sz="1300"/>
              <a:t>(ambiente)</a:t>
            </a:r>
            <a:endParaRPr sz="1300"/>
          </a:p>
        </p:txBody>
      </p:sp>
      <p:sp>
        <p:nvSpPr>
          <p:cNvPr id="1227" name="Google Shape;1227;p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8" name="Google Shape;1228;p7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229" name="Google Shape;1229;p7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70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7" name="Google Shape;1237;p70"/>
          <p:cNvGraphicFramePr/>
          <p:nvPr/>
        </p:nvGraphicFramePr>
        <p:xfrm>
          <a:off x="230813" y="1448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041725"/>
                <a:gridCol w="700300"/>
                <a:gridCol w="583350"/>
                <a:gridCol w="603075"/>
                <a:gridCol w="621700"/>
              </a:tblGrid>
              <a:tr h="42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Mediciones de tensión</a:t>
                      </a:r>
                      <a:endParaRPr sz="12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Separación del camino de energía eléctrica y el camino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Inmunización a interferencias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8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Medición de variables ambientales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Supervisión de la secuencia del programa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Medidas contra el aumento de temperatura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Separación espacial de varias líneas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238" name="Google Shape;1238;p70"/>
          <p:cNvSpPr txBox="1"/>
          <p:nvPr>
            <p:ph idx="4294967295" type="subTitle"/>
          </p:nvPr>
        </p:nvSpPr>
        <p:spPr>
          <a:xfrm>
            <a:off x="1646100" y="4707175"/>
            <a:ext cx="3102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Opcionales los blancos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39" name="Google Shape;1239;p70"/>
          <p:cNvSpPr txBox="1"/>
          <p:nvPr>
            <p:ph idx="4294967295" type="subTitle"/>
          </p:nvPr>
        </p:nvSpPr>
        <p:spPr>
          <a:xfrm>
            <a:off x="6123450" y="1755850"/>
            <a:ext cx="31029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Tensión de rotura, variaciones de tensión, sobretensión, baja tensión, variaciones de frecuencia de la fuente,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0" name="Google Shape;1240;p70"/>
          <p:cNvSpPr txBox="1"/>
          <p:nvPr>
            <p:ph idx="4294967295" type="subTitle"/>
          </p:nvPr>
        </p:nvSpPr>
        <p:spPr>
          <a:xfrm>
            <a:off x="6164275" y="4136200"/>
            <a:ext cx="2455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Circuitos Electrónicos</a:t>
            </a:r>
            <a:endParaRPr b="1"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1" name="Google Shape;1241;p70"/>
          <p:cNvSpPr txBox="1"/>
          <p:nvPr>
            <p:ph idx="4294967295" type="subTitle"/>
          </p:nvPr>
        </p:nvSpPr>
        <p:spPr>
          <a:xfrm>
            <a:off x="6164275" y="3726300"/>
            <a:ext cx="2979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Baja efectividad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Detectar el aumento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BAB4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Alta efectividad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Corte por fusible térmico / alarmas / Enfriamiento forzado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2" name="Google Shape;1242;p70"/>
          <p:cNvSpPr txBox="1"/>
          <p:nvPr>
            <p:ph idx="4294967295" type="subTitle"/>
          </p:nvPr>
        </p:nvSpPr>
        <p:spPr>
          <a:xfrm>
            <a:off x="6164275" y="3370150"/>
            <a:ext cx="1196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 anterior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3" name="Google Shape;1243;p70"/>
          <p:cNvSpPr txBox="1"/>
          <p:nvPr>
            <p:ph idx="4294967295" type="subTitle"/>
          </p:nvPr>
        </p:nvSpPr>
        <p:spPr>
          <a:xfrm>
            <a:off x="6164275" y="2318625"/>
            <a:ext cx="240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Circuitos Electrónicos</a:t>
            </a:r>
            <a:endParaRPr b="1"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4" name="Google Shape;1244;p70"/>
          <p:cNvSpPr txBox="1"/>
          <p:nvPr>
            <p:ph idx="4294967295" type="subTitle"/>
          </p:nvPr>
        </p:nvSpPr>
        <p:spPr>
          <a:xfrm>
            <a:off x="6164275" y="2693788"/>
            <a:ext cx="240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Circuitos Electrónicos</a:t>
            </a:r>
            <a:endParaRPr b="1"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5" name="Google Shape;1245;p70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0"/>
          <p:cNvSpPr txBox="1"/>
          <p:nvPr>
            <p:ph idx="4294967295" type="subTitle"/>
          </p:nvPr>
        </p:nvSpPr>
        <p:spPr>
          <a:xfrm>
            <a:off x="6303075" y="3022475"/>
            <a:ext cx="2630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Temperatura, humedad, agua, vibración, polvo, sustancias corrosivas,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idx="4294967295" type="subTitle"/>
          </p:nvPr>
        </p:nvSpPr>
        <p:spPr>
          <a:xfrm>
            <a:off x="2370650" y="415300"/>
            <a:ext cx="40752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3.5 años se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tamaño del código fuente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17"/>
          <p:cNvPicPr preferRelativeResize="0"/>
          <p:nvPr/>
        </p:nvPicPr>
        <p:blipFill rotWithShape="1">
          <a:blip r:embed="rId3">
            <a:alphaModFix/>
          </a:blip>
          <a:srcRect b="7242" l="12300" r="13553" t="19005"/>
          <a:stretch/>
        </p:blipFill>
        <p:spPr>
          <a:xfrm>
            <a:off x="104875" y="1286375"/>
            <a:ext cx="6841450" cy="3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/>
          <p:nvPr/>
        </p:nvSpPr>
        <p:spPr>
          <a:xfrm>
            <a:off x="7503652" y="32002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7446163" y="2985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7825350" y="2985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7499314" y="28722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7441713" y="29244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7441763" y="2654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7820950" y="2654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7558758" y="24921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7506152" y="25471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7448550" y="25993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7639025" y="2323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7831275" y="232377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7505239" y="2210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/>
          <p:nvPr/>
        </p:nvSpPr>
        <p:spPr>
          <a:xfrm>
            <a:off x="7447688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7634625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"/>
          <p:cNvSpPr/>
          <p:nvPr/>
        </p:nvSpPr>
        <p:spPr>
          <a:xfrm>
            <a:off x="7564683" y="1830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>
            <a:off x="7512077" y="18851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7342650" y="3183225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Bug</a:t>
            </a:r>
            <a:endParaRPr b="1" sz="100">
              <a:solidFill>
                <a:schemeClr val="dk2"/>
              </a:solidFill>
            </a:endParaRPr>
          </a:p>
        </p:txBody>
      </p:sp>
      <p:pic>
        <p:nvPicPr>
          <p:cNvPr id="331" name="Google Shape;3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775" y="2888725"/>
            <a:ext cx="1554326" cy="15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650" y="2994419"/>
            <a:ext cx="1104400" cy="134294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7"/>
          <p:cNvSpPr/>
          <p:nvPr/>
        </p:nvSpPr>
        <p:spPr>
          <a:xfrm>
            <a:off x="7987725" y="2245838"/>
            <a:ext cx="1066200" cy="742500"/>
          </a:xfrm>
          <a:prstGeom prst="wedgeEllipseCallout">
            <a:avLst>
              <a:gd fmla="val 1552" name="adj1"/>
              <a:gd fmla="val 642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 txBox="1"/>
          <p:nvPr/>
        </p:nvSpPr>
        <p:spPr>
          <a:xfrm>
            <a:off x="7878225" y="2182013"/>
            <a:ext cx="128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Pero señor ...</a:t>
            </a:r>
            <a:endParaRPr b="1" sz="2100"/>
          </a:p>
        </p:txBody>
      </p:sp>
      <p:sp>
        <p:nvSpPr>
          <p:cNvPr id="335" name="Google Shape;335;p17"/>
          <p:cNvSpPr/>
          <p:nvPr/>
        </p:nvSpPr>
        <p:spPr>
          <a:xfrm>
            <a:off x="7444275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7631213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>
            <a:off x="7823463" y="169422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7614770" y="9361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7562164" y="991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>
            <a:off x="7504563" y="1043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7504675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>
            <a:off x="7691613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883863" y="776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10433" y="608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7557827" y="663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7500225" y="7153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7500275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7687213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7879463" y="445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7617270" y="2830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7564664" y="3380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7507063" y="3902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7703150" y="1337388"/>
            <a:ext cx="262500" cy="2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"/>
          <p:cNvSpPr txBox="1"/>
          <p:nvPr/>
        </p:nvSpPr>
        <p:spPr>
          <a:xfrm>
            <a:off x="7992125" y="1184150"/>
            <a:ext cx="9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3.5 años 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después</a:t>
            </a:r>
            <a:endParaRPr b="1"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1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detección de errores sistemáticos </a:t>
            </a:r>
            <a:r>
              <a:rPr lang="en" sz="1300"/>
              <a:t>(ambiente)</a:t>
            </a:r>
            <a:endParaRPr sz="1300"/>
          </a:p>
        </p:txBody>
      </p:sp>
      <p:sp>
        <p:nvSpPr>
          <p:cNvPr id="1253" name="Google Shape;1253;p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4" name="Google Shape;1254;p7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255" name="Google Shape;1255;p7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71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3" name="Google Shape;1263;p71"/>
          <p:cNvGraphicFramePr/>
          <p:nvPr/>
        </p:nvGraphicFramePr>
        <p:xfrm>
          <a:off x="230813" y="14485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42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Principio de corriente inactiva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Medición para detectar roturas o cortocircuitos en líneas de señal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Detección de fallas mediante monitoreo en línea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8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Redundancia de hardware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2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Protección de código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Transmisión de señales </a:t>
                      </a: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antivalentes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Diversidad de hardware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Arquitectura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264" name="Google Shape;1264;p71"/>
          <p:cNvSpPr txBox="1"/>
          <p:nvPr>
            <p:ph idx="4294967295" type="subTitle"/>
          </p:nvPr>
        </p:nvSpPr>
        <p:spPr>
          <a:xfrm>
            <a:off x="6164275" y="1755850"/>
            <a:ext cx="3013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seguridad se ejecuta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cortarse la energía</a:t>
            </a:r>
            <a:endParaRPr sz="1000" u="sng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5" name="Google Shape;1265;p71"/>
          <p:cNvSpPr txBox="1"/>
          <p:nvPr>
            <p:ph idx="4294967295" type="subTitle"/>
          </p:nvPr>
        </p:nvSpPr>
        <p:spPr>
          <a:xfrm>
            <a:off x="6164275" y="4136200"/>
            <a:ext cx="89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5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6" name="Google Shape;1266;p71"/>
          <p:cNvSpPr txBox="1"/>
          <p:nvPr>
            <p:ph idx="4294967295" type="subTitle"/>
          </p:nvPr>
        </p:nvSpPr>
        <p:spPr>
          <a:xfrm>
            <a:off x="6164275" y="3750900"/>
            <a:ext cx="89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5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7" name="Google Shape;1267;p71"/>
          <p:cNvSpPr txBox="1"/>
          <p:nvPr>
            <p:ph idx="4294967295" type="subTitle"/>
          </p:nvPr>
        </p:nvSpPr>
        <p:spPr>
          <a:xfrm>
            <a:off x="6164275" y="3397375"/>
            <a:ext cx="145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8" name="Google Shape;1268;p71"/>
          <p:cNvSpPr txBox="1"/>
          <p:nvPr>
            <p:ph idx="4294967295" type="subTitle"/>
          </p:nvPr>
        </p:nvSpPr>
        <p:spPr>
          <a:xfrm>
            <a:off x="6164275" y="2318625"/>
            <a:ext cx="240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Circuitos Electrónicos</a:t>
            </a:r>
            <a:endParaRPr b="1"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9" name="Google Shape;1269;p71"/>
          <p:cNvSpPr txBox="1"/>
          <p:nvPr>
            <p:ph idx="4294967295" type="subTitle"/>
          </p:nvPr>
        </p:nvSpPr>
        <p:spPr>
          <a:xfrm>
            <a:off x="6164275" y="2770100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0" name="Google Shape;1270;p71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71"/>
          <p:cNvSpPr txBox="1"/>
          <p:nvPr>
            <p:ph idx="4294967295" type="subTitle"/>
          </p:nvPr>
        </p:nvSpPr>
        <p:spPr>
          <a:xfrm>
            <a:off x="1040950" y="4768400"/>
            <a:ext cx="4810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 y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negros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2" name="Google Shape;1272;p71"/>
          <p:cNvSpPr txBox="1"/>
          <p:nvPr>
            <p:ph idx="4294967295" type="subTitle"/>
          </p:nvPr>
        </p:nvSpPr>
        <p:spPr>
          <a:xfrm>
            <a:off x="6164275" y="3076850"/>
            <a:ext cx="897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5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2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de detección de errores sistemáticos</a:t>
            </a:r>
            <a:endParaRPr/>
          </a:p>
        </p:txBody>
      </p:sp>
      <p:sp>
        <p:nvSpPr>
          <p:cNvPr id="1278" name="Google Shape;1278;p7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9" name="Google Shape;1279;p7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280" name="Google Shape;1280;p7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8" name="Google Shape;1288;p72"/>
          <p:cNvGraphicFramePr/>
          <p:nvPr/>
        </p:nvGraphicFramePr>
        <p:xfrm>
          <a:off x="230813" y="2122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42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Protección contra modificaciones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Detección de fallas mediante monitoreo en línea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Reconocimiento de entrada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8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Programación de aserción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89" name="Google Shape;1289;p72"/>
          <p:cNvSpPr txBox="1"/>
          <p:nvPr>
            <p:ph idx="4294967295" type="subTitle"/>
          </p:nvPr>
        </p:nvSpPr>
        <p:spPr>
          <a:xfrm>
            <a:off x="6164275" y="3564800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 condiciones </a:t>
            </a:r>
            <a:r>
              <a:rPr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pre-ejecución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1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post-ejecución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cualquier función.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0" name="Google Shape;1290;p72"/>
          <p:cNvSpPr txBox="1"/>
          <p:nvPr>
            <p:ph idx="4294967295" type="subTitle"/>
          </p:nvPr>
        </p:nvSpPr>
        <p:spPr>
          <a:xfrm>
            <a:off x="6164275" y="3194125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Comprobar entradas, antirebotes, 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múltiples </a:t>
            </a: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pedidos de confirmación, etc.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1" name="Google Shape;1291;p72"/>
          <p:cNvSpPr txBox="1"/>
          <p:nvPr>
            <p:ph idx="4294967295" type="subTitle"/>
          </p:nvPr>
        </p:nvSpPr>
        <p:spPr>
          <a:xfrm>
            <a:off x="6164275" y="2493100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Comprobaciones de integridad, aislar puertos,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2" name="Google Shape;1292;p72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72"/>
          <p:cNvSpPr txBox="1"/>
          <p:nvPr>
            <p:ph idx="4294967295" type="subTitle"/>
          </p:nvPr>
        </p:nvSpPr>
        <p:spPr>
          <a:xfrm>
            <a:off x="1040950" y="4735800"/>
            <a:ext cx="4810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4" name="Google Shape;1294;p72"/>
          <p:cNvSpPr txBox="1"/>
          <p:nvPr>
            <p:ph idx="4294967295" type="subTitle"/>
          </p:nvPr>
        </p:nvSpPr>
        <p:spPr>
          <a:xfrm>
            <a:off x="6164275" y="2833400"/>
            <a:ext cx="145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3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la especificación</a:t>
            </a:r>
            <a:endParaRPr/>
          </a:p>
        </p:txBody>
      </p:sp>
      <p:sp>
        <p:nvSpPr>
          <p:cNvPr id="1300" name="Google Shape;1300;p7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1" name="Google Shape;1301;p7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02" name="Google Shape;1302;p7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73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10" name="Google Shape;1310;p73"/>
          <p:cNvGraphicFramePr/>
          <p:nvPr/>
        </p:nvGraphicFramePr>
        <p:xfrm>
          <a:off x="121963" y="1394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proyectos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Documentación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Separar funciones de seguridad de las generales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Especificación estructurada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Inspección de la especificación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semiformales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Listas de verificación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especificación asistidas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73"/>
          <p:cNvSpPr txBox="1"/>
          <p:nvPr>
            <p:ph idx="4294967295" type="subTitle"/>
          </p:nvPr>
        </p:nvSpPr>
        <p:spPr>
          <a:xfrm>
            <a:off x="6055425" y="1678550"/>
            <a:ext cx="20817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Gestión de proyectos</a:t>
            </a:r>
            <a:endParaRPr b="1"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2" name="Google Shape;1312;p73"/>
          <p:cNvSpPr txBox="1"/>
          <p:nvPr>
            <p:ph idx="4294967295" type="subTitle"/>
          </p:nvPr>
        </p:nvSpPr>
        <p:spPr>
          <a:xfrm>
            <a:off x="6055425" y="4517050"/>
            <a:ext cx="952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TestLink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 Paradigm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etc.</a:t>
            </a:r>
            <a:endParaRPr sz="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3" name="Google Shape;1313;p73"/>
          <p:cNvSpPr txBox="1"/>
          <p:nvPr>
            <p:ph idx="4294967295" type="subTitle"/>
          </p:nvPr>
        </p:nvSpPr>
        <p:spPr>
          <a:xfrm>
            <a:off x="6055375" y="3843000"/>
            <a:ext cx="3088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Serie de preguntas genéricas. Usado en cualquier etapa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4" name="Google Shape;1314;p73"/>
          <p:cNvSpPr txBox="1"/>
          <p:nvPr>
            <p:ph idx="4294967295" type="subTitle"/>
          </p:nvPr>
        </p:nvSpPr>
        <p:spPr>
          <a:xfrm>
            <a:off x="6164275" y="3435325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 de bloques/secuencias/flujo, FSM, Redes de Petri, Modelo de datos, Tablas de verdad,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5" name="Google Shape;1315;p73"/>
          <p:cNvSpPr txBox="1"/>
          <p:nvPr>
            <p:ph idx="4294967295" type="subTitle"/>
          </p:nvPr>
        </p:nvSpPr>
        <p:spPr>
          <a:xfrm>
            <a:off x="6055425" y="2367900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 separación clara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reduce el esfuerzo de testear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los sistemas relacionados con la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seguridad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73"/>
          <p:cNvSpPr txBox="1"/>
          <p:nvPr>
            <p:ph idx="4294967295" type="subTitle"/>
          </p:nvPr>
        </p:nvSpPr>
        <p:spPr>
          <a:xfrm>
            <a:off x="6055425" y="2734450"/>
            <a:ext cx="29253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Reducir la complejidad e interferencia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una estructura jerárquica de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requisitos parciales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73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3"/>
          <p:cNvSpPr txBox="1"/>
          <p:nvPr>
            <p:ph idx="4294967295" type="subTitle"/>
          </p:nvPr>
        </p:nvSpPr>
        <p:spPr>
          <a:xfrm>
            <a:off x="1124375" y="483645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9" name="Google Shape;1319;p73"/>
          <p:cNvSpPr txBox="1"/>
          <p:nvPr>
            <p:ph idx="4294967295" type="subTitle"/>
          </p:nvPr>
        </p:nvSpPr>
        <p:spPr>
          <a:xfrm>
            <a:off x="6164275" y="3076850"/>
            <a:ext cx="2619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 que la especificación esté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sea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contradictoria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(OTRA persona)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0" name="Google Shape;1320;p73"/>
          <p:cNvSpPr txBox="1"/>
          <p:nvPr>
            <p:ph idx="4294967295" type="subTitle"/>
          </p:nvPr>
        </p:nvSpPr>
        <p:spPr>
          <a:xfrm>
            <a:off x="6055425" y="1960200"/>
            <a:ext cx="20817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Cursar </a:t>
            </a: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Taller de trabajo final</a:t>
            </a:r>
            <a:endParaRPr b="1"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1" name="Google Shape;1321;p73"/>
          <p:cNvSpPr txBox="1"/>
          <p:nvPr>
            <p:ph idx="4294967295" type="subTitle"/>
          </p:nvPr>
        </p:nvSpPr>
        <p:spPr>
          <a:xfrm>
            <a:off x="6055525" y="4180025"/>
            <a:ext cx="3088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Raise, Z, Etc. Sumar Petri y FSM si se usan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estrictamente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2" name="Google Shape;1322;p73"/>
          <p:cNvSpPr txBox="1"/>
          <p:nvPr>
            <p:ph idx="4294967295" type="subTitle"/>
          </p:nvPr>
        </p:nvSpPr>
        <p:spPr>
          <a:xfrm>
            <a:off x="8010725" y="4081963"/>
            <a:ext cx="1251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(matemáticamente)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74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el desarrollo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8" name="Google Shape;1328;p7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9" name="Google Shape;1329;p7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30" name="Google Shape;1330;p7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4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8" name="Google Shape;1338;p74"/>
          <p:cNvGraphicFramePr/>
          <p:nvPr/>
        </p:nvGraphicFramePr>
        <p:xfrm>
          <a:off x="122063" y="21373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Cumplimiento de pautas y estándares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proyectos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Documentación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Diseño estructurado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Modularización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339" name="Google Shape;1339;p74"/>
          <p:cNvSpPr txBox="1"/>
          <p:nvPr>
            <p:ph idx="4294967295" type="subTitle"/>
          </p:nvPr>
        </p:nvSpPr>
        <p:spPr>
          <a:xfrm>
            <a:off x="6055425" y="2786650"/>
            <a:ext cx="1634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0" name="Google Shape;1340;p74"/>
          <p:cNvSpPr txBox="1"/>
          <p:nvPr>
            <p:ph idx="4294967295" type="subTitle"/>
          </p:nvPr>
        </p:nvSpPr>
        <p:spPr>
          <a:xfrm>
            <a:off x="6232474" y="4035913"/>
            <a:ext cx="280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sección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transversal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datos compartidos)</a:t>
            </a:r>
            <a:endParaRPr sz="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1" name="Google Shape;1341;p74"/>
          <p:cNvSpPr txBox="1"/>
          <p:nvPr>
            <p:ph idx="4294967295" type="subTitle"/>
          </p:nvPr>
        </p:nvSpPr>
        <p:spPr>
          <a:xfrm>
            <a:off x="6055375" y="3843000"/>
            <a:ext cx="3088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Subsistemas claramente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definidos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restringidos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con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interfaces simples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sección transversal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mínima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2" name="Google Shape;1342;p74"/>
          <p:cNvSpPr txBox="1"/>
          <p:nvPr>
            <p:ph idx="4294967295" type="subTitle"/>
          </p:nvPr>
        </p:nvSpPr>
        <p:spPr>
          <a:xfrm>
            <a:off x="6164275" y="3435325"/>
            <a:ext cx="2643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circuito estructurado jerárquicamente, uso de piezas fabricadas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probadas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3" name="Google Shape;1343;p74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74"/>
          <p:cNvSpPr txBox="1"/>
          <p:nvPr>
            <p:ph idx="4294967295" type="subTitle"/>
          </p:nvPr>
        </p:nvSpPr>
        <p:spPr>
          <a:xfrm>
            <a:off x="1264200" y="459045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Opcionales los blancos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5" name="Google Shape;1345;p74"/>
          <p:cNvSpPr txBox="1"/>
          <p:nvPr>
            <p:ph idx="4294967295" type="subTitle"/>
          </p:nvPr>
        </p:nvSpPr>
        <p:spPr>
          <a:xfrm>
            <a:off x="6055425" y="3068300"/>
            <a:ext cx="1634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1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5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el desarrollo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1" name="Google Shape;1351;p7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2" name="Google Shape;1352;p7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53" name="Google Shape;1353;p7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75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61" name="Google Shape;1361;p75"/>
          <p:cNvGraphicFramePr/>
          <p:nvPr/>
        </p:nvGraphicFramePr>
        <p:xfrm>
          <a:off x="121913" y="1836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Uso de componentes probados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semiformales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Listas de verificación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diseño asistidas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Simulación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Inspección del hardware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362" name="Google Shape;1362;p75"/>
          <p:cNvSpPr txBox="1"/>
          <p:nvPr>
            <p:ph idx="4294967295" type="subTitle"/>
          </p:nvPr>
        </p:nvSpPr>
        <p:spPr>
          <a:xfrm>
            <a:off x="6192275" y="4228800"/>
            <a:ext cx="1254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3" name="Google Shape;1363;p75"/>
          <p:cNvSpPr txBox="1"/>
          <p:nvPr>
            <p:ph idx="4294967295" type="subTitle"/>
          </p:nvPr>
        </p:nvSpPr>
        <p:spPr>
          <a:xfrm>
            <a:off x="6055425" y="3935463"/>
            <a:ext cx="3088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Aplicar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entradas representativas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medir salidas y rastrear manualmente a través de la lógica del programa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4" name="Google Shape;1364;p75"/>
          <p:cNvSpPr txBox="1"/>
          <p:nvPr>
            <p:ph idx="4294967295" type="subTitle"/>
          </p:nvPr>
        </p:nvSpPr>
        <p:spPr>
          <a:xfrm>
            <a:off x="6055425" y="3527775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de comportamiento de software. Modelo de comportamiento de 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nivel componente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5" name="Google Shape;1365;p75"/>
          <p:cNvSpPr txBox="1"/>
          <p:nvPr>
            <p:ph idx="4294967295" type="subTitle"/>
          </p:nvPr>
        </p:nvSpPr>
        <p:spPr>
          <a:xfrm>
            <a:off x="6055375" y="2513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6" name="Google Shape;1366;p75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75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8" name="Google Shape;1368;p75"/>
          <p:cNvSpPr txBox="1"/>
          <p:nvPr>
            <p:ph idx="4294967295" type="subTitle"/>
          </p:nvPr>
        </p:nvSpPr>
        <p:spPr>
          <a:xfrm>
            <a:off x="6055425" y="2057663"/>
            <a:ext cx="29253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Fabricantes con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unidades patrón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reconocidas, alto requisitos de seguridad y almacenamiento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9" name="Google Shape;1369;p75"/>
          <p:cNvSpPr txBox="1"/>
          <p:nvPr>
            <p:ph idx="4294967295" type="subTitle"/>
          </p:nvPr>
        </p:nvSpPr>
        <p:spPr>
          <a:xfrm>
            <a:off x="6055375" y="2826750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0" name="Google Shape;1370;p75"/>
          <p:cNvSpPr txBox="1"/>
          <p:nvPr>
            <p:ph idx="4294967295" type="subTitle"/>
          </p:nvPr>
        </p:nvSpPr>
        <p:spPr>
          <a:xfrm>
            <a:off x="6055325" y="3177250"/>
            <a:ext cx="23553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AutoCAD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KiCAD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Altium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Proteus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76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la integración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6" name="Google Shape;1376;p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7" name="Google Shape;1377;p7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378" name="Google Shape;1378;p7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76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86" name="Google Shape;1386;p76"/>
          <p:cNvGraphicFramePr/>
          <p:nvPr/>
        </p:nvGraphicFramePr>
        <p:xfrm>
          <a:off x="121913" y="1836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Pruebas funcionales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proyectos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Documentación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de caja negra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Experiencia de campo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estadística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387" name="Google Shape;1387;p76"/>
          <p:cNvSpPr txBox="1"/>
          <p:nvPr>
            <p:ph idx="4294967295" type="subTitle"/>
          </p:nvPr>
        </p:nvSpPr>
        <p:spPr>
          <a:xfrm>
            <a:off x="6055425" y="3935500"/>
            <a:ext cx="30885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Ingresar datos según la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distribución estadística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esperada de las entradas operativas reales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8" name="Google Shape;1388;p76"/>
          <p:cNvSpPr txBox="1"/>
          <p:nvPr>
            <p:ph idx="4294967295" type="subTitle"/>
          </p:nvPr>
        </p:nvSpPr>
        <p:spPr>
          <a:xfrm>
            <a:off x="6055425" y="3527775"/>
            <a:ext cx="3127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Reutilizar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componentes o subsistemas que ya han probado en campo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tener fallas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(o que no sean graves)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9" name="Google Shape;1389;p76"/>
          <p:cNvSpPr txBox="1"/>
          <p:nvPr>
            <p:ph idx="4294967295" type="subTitle"/>
          </p:nvPr>
        </p:nvSpPr>
        <p:spPr>
          <a:xfrm>
            <a:off x="6055375" y="2513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0" name="Google Shape;1390;p76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76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2" name="Google Shape;1392;p76"/>
          <p:cNvSpPr txBox="1"/>
          <p:nvPr>
            <p:ph idx="4294967295" type="subTitle"/>
          </p:nvPr>
        </p:nvSpPr>
        <p:spPr>
          <a:xfrm>
            <a:off x="6055425" y="2057675"/>
            <a:ext cx="30885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evitar fallas en la integración de SW y HW. Comparar con especificaciones. Buscar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fallas de modo común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comparando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contra HW ya validados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3" name="Google Shape;1393;p76"/>
          <p:cNvSpPr txBox="1"/>
          <p:nvPr>
            <p:ph idx="4294967295" type="subTitle"/>
          </p:nvPr>
        </p:nvSpPr>
        <p:spPr>
          <a:xfrm>
            <a:off x="6055375" y="2826750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4" name="Google Shape;1394;p76"/>
          <p:cNvSpPr txBox="1"/>
          <p:nvPr>
            <p:ph idx="4294967295" type="subTitle"/>
          </p:nvPr>
        </p:nvSpPr>
        <p:spPr>
          <a:xfrm>
            <a:off x="6055325" y="3177250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se utiliza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ningún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conocimiento previo de la estructura interna del sistema para guiar las pruebas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7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el mantenimiento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0" name="Google Shape;1400;p7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01" name="Google Shape;1401;p7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402" name="Google Shape;1402;p7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77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10" name="Google Shape;1410;p77"/>
          <p:cNvGraphicFramePr/>
          <p:nvPr/>
        </p:nvGraphicFramePr>
        <p:xfrm>
          <a:off x="121913" y="14130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295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Instrucciones de operación y mantenimiento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Facilidad de uso (User friendliness)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Facilidad de mantenimiento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proyectos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Documentación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Posibilidades de operación limitadas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Protección contra errores del operador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29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Operación solo por operadores calificados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411" name="Google Shape;1411;p77"/>
          <p:cNvSpPr txBox="1"/>
          <p:nvPr>
            <p:ph idx="4294967295" type="subTitle"/>
          </p:nvPr>
        </p:nvSpPr>
        <p:spPr>
          <a:xfrm>
            <a:off x="6192275" y="4228800"/>
            <a:ext cx="154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Capacitar personal adecuado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77"/>
          <p:cNvSpPr txBox="1"/>
          <p:nvPr>
            <p:ph idx="4294967295" type="subTitle"/>
          </p:nvPr>
        </p:nvSpPr>
        <p:spPr>
          <a:xfrm>
            <a:off x="6055425" y="3874225"/>
            <a:ext cx="30885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Detectar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entradas incorrectas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(valor, tiempo, etc.) mediante comprobaciones de aceptación. Indicar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previamente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qué entradas son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posibles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permitidas</a:t>
            </a:r>
            <a:endParaRPr sz="100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3" name="Google Shape;1413;p77"/>
          <p:cNvSpPr txBox="1"/>
          <p:nvPr>
            <p:ph idx="4294967295" type="subTitle"/>
          </p:nvPr>
        </p:nvSpPr>
        <p:spPr>
          <a:xfrm>
            <a:off x="6055425" y="3527775"/>
            <a:ext cx="1999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Limitar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modos de funcionamiento</a:t>
            </a:r>
            <a:endParaRPr sz="100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4" name="Google Shape;1414;p77"/>
          <p:cNvSpPr txBox="1"/>
          <p:nvPr>
            <p:ph idx="4294967295" type="subTitle"/>
          </p:nvPr>
        </p:nvSpPr>
        <p:spPr>
          <a:xfrm>
            <a:off x="6055375" y="281130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5" name="Google Shape;1415;p77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77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7" name="Google Shape;1417;p77"/>
          <p:cNvSpPr txBox="1"/>
          <p:nvPr>
            <p:ph idx="4294967295" type="subTitle"/>
          </p:nvPr>
        </p:nvSpPr>
        <p:spPr>
          <a:xfrm>
            <a:off x="6055425" y="2057675"/>
            <a:ext cx="30885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Mínima intervención humana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(y fácil!), mínimo daño por error del operador, bien señalizado, operador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capacitado</a:t>
            </a:r>
            <a:endParaRPr sz="1000" u="sng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8" name="Google Shape;1418;p77"/>
          <p:cNvSpPr txBox="1"/>
          <p:nvPr>
            <p:ph idx="4294967295" type="subTitle"/>
          </p:nvPr>
        </p:nvSpPr>
        <p:spPr>
          <a:xfrm>
            <a:off x="6055375" y="3124100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9" name="Google Shape;1419;p77"/>
          <p:cNvSpPr txBox="1"/>
          <p:nvPr>
            <p:ph idx="4294967295" type="subTitle"/>
          </p:nvPr>
        </p:nvSpPr>
        <p:spPr>
          <a:xfrm>
            <a:off x="6055425" y="1681375"/>
            <a:ext cx="30885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Instrucciones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fácilmente entendibles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uso y mantenimiento, con esquemas para procesos complejos.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0" name="Google Shape;1420;p77"/>
          <p:cNvSpPr txBox="1"/>
          <p:nvPr>
            <p:ph idx="4294967295" type="subTitle"/>
          </p:nvPr>
        </p:nvSpPr>
        <p:spPr>
          <a:xfrm>
            <a:off x="6055375" y="2458400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Poco o nulo mantenimiento, con herramientas de diagnóstico suficientes para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reparaciones inevitables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8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la validación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6" name="Google Shape;1426;p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7" name="Google Shape;1427;p7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428" name="Google Shape;1428;p7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8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36" name="Google Shape;1436;p78"/>
          <p:cNvGraphicFramePr/>
          <p:nvPr/>
        </p:nvGraphicFramePr>
        <p:xfrm>
          <a:off x="121913" y="1836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Pruebas funcionales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funcionales en condiciones ambientales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de inmunidad a sobretensión de interferencias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de inserción de fallas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(cuando se requiere una cobertura de diagnóstico ≥ 90%)</a:t>
                      </a:r>
                      <a:endParaRPr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proyectos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Documentación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</a:tbl>
          </a:graphicData>
        </a:graphic>
      </p:graphicFrame>
      <p:sp>
        <p:nvSpPr>
          <p:cNvPr id="1437" name="Google Shape;1437;p78"/>
          <p:cNvSpPr txBox="1"/>
          <p:nvPr>
            <p:ph idx="4294967295" type="subTitle"/>
          </p:nvPr>
        </p:nvSpPr>
        <p:spPr>
          <a:xfrm>
            <a:off x="6055425" y="4185025"/>
            <a:ext cx="1323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8" name="Google Shape;1438;p78"/>
          <p:cNvSpPr txBox="1"/>
          <p:nvPr>
            <p:ph idx="4294967295" type="subTitle"/>
          </p:nvPr>
        </p:nvSpPr>
        <p:spPr>
          <a:xfrm>
            <a:off x="6055375" y="3840138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9" name="Google Shape;1439;p78"/>
          <p:cNvSpPr txBox="1"/>
          <p:nvPr>
            <p:ph idx="4294967295" type="subTitle"/>
          </p:nvPr>
        </p:nvSpPr>
        <p:spPr>
          <a:xfrm>
            <a:off x="6055425" y="3359375"/>
            <a:ext cx="2979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Abrir o cortocircuitar líneas (alimentación, datos, buses, etc.). Fallas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unitarias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luego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múltiples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0" name="Google Shape;1440;p78"/>
          <p:cNvSpPr txBox="1"/>
          <p:nvPr>
            <p:ph idx="4294967295" type="subTitle"/>
          </p:nvPr>
        </p:nvSpPr>
        <p:spPr>
          <a:xfrm>
            <a:off x="6055425" y="2489938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Evaluar la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fiabilidad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las funciones de seguridad ante  diversas condiciones ambientales.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1" name="Google Shape;1441;p78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78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 B5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3" name="Google Shape;1443;p78"/>
          <p:cNvSpPr txBox="1"/>
          <p:nvPr>
            <p:ph idx="4294967295" type="subTitle"/>
          </p:nvPr>
        </p:nvSpPr>
        <p:spPr>
          <a:xfrm>
            <a:off x="6000975" y="2893138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Operar con todas las señales con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estándar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(acercarse al límite de sobretensión con cuidado).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4" name="Google Shape;1444;p78"/>
          <p:cNvSpPr txBox="1"/>
          <p:nvPr>
            <p:ph idx="4294967295" type="subTitle"/>
          </p:nvPr>
        </p:nvSpPr>
        <p:spPr>
          <a:xfrm>
            <a:off x="6055375" y="213942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9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la validación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0" name="Google Shape;1450;p7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1" name="Google Shape;1451;p7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452" name="Google Shape;1452;p7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79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0" name="Google Shape;1460;p79"/>
          <p:cNvGraphicFramePr/>
          <p:nvPr/>
        </p:nvGraphicFramePr>
        <p:xfrm>
          <a:off x="207988" y="2020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76550"/>
                <a:gridCol w="5654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dinámico y análisis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Simulación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del peor de los casos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estático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1" name="Google Shape;1461;p79"/>
          <p:cNvSpPr txBox="1"/>
          <p:nvPr>
            <p:ph idx="4294967295" type="subTitle"/>
          </p:nvPr>
        </p:nvSpPr>
        <p:spPr>
          <a:xfrm>
            <a:off x="6295275" y="2660200"/>
            <a:ext cx="1254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2" name="Google Shape;1462;p79"/>
          <p:cNvSpPr txBox="1"/>
          <p:nvPr>
            <p:ph idx="4294967295" type="subTitle"/>
          </p:nvPr>
        </p:nvSpPr>
        <p:spPr>
          <a:xfrm>
            <a:off x="6141450" y="3418400"/>
            <a:ext cx="2893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coherencia de datos, flujo de control, etc. 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3" name="Google Shape;1463;p79"/>
          <p:cNvSpPr txBox="1"/>
          <p:nvPr>
            <p:ph idx="4294967295" type="subTitle"/>
          </p:nvPr>
        </p:nvSpPr>
        <p:spPr>
          <a:xfrm>
            <a:off x="6141450" y="2312763"/>
            <a:ext cx="30885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Examinar todas las posibles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fuentes de falla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un sistema determinando el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impacto en su comportamiento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4" name="Google Shape;1464;p79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79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grises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6" name="Google Shape;1466;p79"/>
          <p:cNvSpPr txBox="1"/>
          <p:nvPr>
            <p:ph idx="4294967295" type="subTitle"/>
          </p:nvPr>
        </p:nvSpPr>
        <p:spPr>
          <a:xfrm>
            <a:off x="6168450" y="3009025"/>
            <a:ext cx="2975700" cy="4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posibles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fallas sistemáticas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surgen de combinaciones desfavorables de las condiciones ambientales y las tolerancias de los componentes.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7" name="Google Shape;1467;p79"/>
          <p:cNvSpPr txBox="1"/>
          <p:nvPr>
            <p:ph idx="4294967295" type="subTitle"/>
          </p:nvPr>
        </p:nvSpPr>
        <p:spPr>
          <a:xfrm>
            <a:off x="4679925" y="3768900"/>
            <a:ext cx="1722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Insuficiente si no se combina con análisis dinámico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0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evitar errores durante la validación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3" name="Google Shape;1473;p8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4" name="Google Shape;1474;p8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475" name="Google Shape;1475;p8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80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83" name="Google Shape;1483;p80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funcional ampliada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de caja negra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de inserción de fallas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(cuando se requiere una cobertura de diagnóstico &lt; 90%)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 estadística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Pruebas en el peor de los casos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BAB42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Experiencia de campo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84" name="Google Shape;1484;p80"/>
          <p:cNvSpPr txBox="1"/>
          <p:nvPr>
            <p:ph idx="4294967295" type="subTitle"/>
          </p:nvPr>
        </p:nvSpPr>
        <p:spPr>
          <a:xfrm>
            <a:off x="6055425" y="402497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5" name="Google Shape;1485;p80"/>
          <p:cNvSpPr txBox="1"/>
          <p:nvPr>
            <p:ph idx="4294967295" type="subTitle"/>
          </p:nvPr>
        </p:nvSpPr>
        <p:spPr>
          <a:xfrm>
            <a:off x="6055425" y="3601125"/>
            <a:ext cx="2289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Someter al sistema a los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valores marginales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ambientales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altos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permitidos.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6" name="Google Shape;1486;p80"/>
          <p:cNvSpPr txBox="1"/>
          <p:nvPr>
            <p:ph idx="4294967295" type="subTitle"/>
          </p:nvPr>
        </p:nvSpPr>
        <p:spPr>
          <a:xfrm>
            <a:off x="6055375" y="2513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7" name="Google Shape;1487;p80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Color: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Efectividad necesaria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80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menos </a:t>
            </a:r>
            <a:r>
              <a:rPr lang="en" sz="1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</a:t>
            </a: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los negros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9" name="Google Shape;1489;p80"/>
          <p:cNvSpPr txBox="1"/>
          <p:nvPr>
            <p:ph idx="4294967295" type="subTitle"/>
          </p:nvPr>
        </p:nvSpPr>
        <p:spPr>
          <a:xfrm>
            <a:off x="6055425" y="2057675"/>
            <a:ext cx="21639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Comportamiento frente a condiciones raras o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fuera de lo especificado</a:t>
            </a:r>
            <a:endParaRPr sz="1000" u="sng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0" name="Google Shape;1490;p80"/>
          <p:cNvSpPr txBox="1"/>
          <p:nvPr>
            <p:ph idx="4294967295" type="subTitle"/>
          </p:nvPr>
        </p:nvSpPr>
        <p:spPr>
          <a:xfrm>
            <a:off x="6027025" y="2886763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1" name="Google Shape;1491;p80"/>
          <p:cNvSpPr txBox="1"/>
          <p:nvPr>
            <p:ph idx="4294967295" type="subTitle"/>
          </p:nvPr>
        </p:nvSpPr>
        <p:spPr>
          <a:xfrm>
            <a:off x="6055375" y="32694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/>
          <p:nvPr>
            <p:ph idx="4294967295" type="subTitle"/>
          </p:nvPr>
        </p:nvSpPr>
        <p:spPr>
          <a:xfrm>
            <a:off x="2370650" y="415300"/>
            <a:ext cx="40752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3.5 años se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tamaño del código fuente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0" name="Google Shape;360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18"/>
          <p:cNvPicPr preferRelativeResize="0"/>
          <p:nvPr/>
        </p:nvPicPr>
        <p:blipFill rotWithShape="1">
          <a:blip r:embed="rId3">
            <a:alphaModFix/>
          </a:blip>
          <a:srcRect b="7242" l="12300" r="13553" t="19005"/>
          <a:stretch/>
        </p:blipFill>
        <p:spPr>
          <a:xfrm>
            <a:off x="104875" y="1286375"/>
            <a:ext cx="6841450" cy="3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8"/>
          <p:cNvSpPr/>
          <p:nvPr/>
        </p:nvSpPr>
        <p:spPr>
          <a:xfrm>
            <a:off x="7503652" y="32002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446163" y="2985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7825350" y="2985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7499314" y="28722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7441713" y="29244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7441763" y="2654788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7820950" y="2654788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7558758" y="2492163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7506152" y="254718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7448550" y="2599338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7639025" y="2323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7831275" y="232377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7505239" y="2210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7447688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7634625" y="199277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8"/>
          <p:cNvSpPr/>
          <p:nvPr/>
        </p:nvSpPr>
        <p:spPr>
          <a:xfrm>
            <a:off x="7564683" y="1830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"/>
          <p:cNvSpPr/>
          <p:nvPr/>
        </p:nvSpPr>
        <p:spPr>
          <a:xfrm>
            <a:off x="7512077" y="18851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 txBox="1"/>
          <p:nvPr/>
        </p:nvSpPr>
        <p:spPr>
          <a:xfrm>
            <a:off x="7342650" y="3183225"/>
            <a:ext cx="8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Bug</a:t>
            </a:r>
            <a:endParaRPr b="1" sz="100">
              <a:solidFill>
                <a:schemeClr val="dk2"/>
              </a:solidFill>
            </a:endParaRPr>
          </a:p>
        </p:txBody>
      </p:sp>
      <p:pic>
        <p:nvPicPr>
          <p:cNvPr id="380" name="Google Shape;380;p18"/>
          <p:cNvPicPr preferRelativeResize="0"/>
          <p:nvPr/>
        </p:nvPicPr>
        <p:blipFill rotWithShape="1">
          <a:blip r:embed="rId4">
            <a:alphaModFix/>
          </a:blip>
          <a:srcRect b="0" l="4329" r="4320" t="0"/>
          <a:stretch/>
        </p:blipFill>
        <p:spPr>
          <a:xfrm>
            <a:off x="6314775" y="2888725"/>
            <a:ext cx="1554326" cy="15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650" y="2994419"/>
            <a:ext cx="1104400" cy="134294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/>
          <p:nvPr/>
        </p:nvSpPr>
        <p:spPr>
          <a:xfrm>
            <a:off x="6286875" y="2200488"/>
            <a:ext cx="1066200" cy="742500"/>
          </a:xfrm>
          <a:prstGeom prst="wedgeEllipseCallout">
            <a:avLst>
              <a:gd fmla="val 16052" name="adj1"/>
              <a:gd fmla="val 6664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"/>
          <p:cNvSpPr txBox="1"/>
          <p:nvPr/>
        </p:nvSpPr>
        <p:spPr>
          <a:xfrm>
            <a:off x="6248675" y="2233200"/>
            <a:ext cx="116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Dije: saque el bug!</a:t>
            </a:r>
            <a:endParaRPr b="1" sz="1600"/>
          </a:p>
        </p:txBody>
      </p:sp>
      <p:sp>
        <p:nvSpPr>
          <p:cNvPr id="384" name="Google Shape;384;p18"/>
          <p:cNvSpPr/>
          <p:nvPr/>
        </p:nvSpPr>
        <p:spPr>
          <a:xfrm>
            <a:off x="7444275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>
            <a:off x="7631213" y="1694225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"/>
          <p:cNvSpPr/>
          <p:nvPr/>
        </p:nvSpPr>
        <p:spPr>
          <a:xfrm>
            <a:off x="7823463" y="1694225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8"/>
          <p:cNvSpPr/>
          <p:nvPr/>
        </p:nvSpPr>
        <p:spPr>
          <a:xfrm>
            <a:off x="7614770" y="9361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8"/>
          <p:cNvSpPr/>
          <p:nvPr/>
        </p:nvSpPr>
        <p:spPr>
          <a:xfrm>
            <a:off x="7562164" y="991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8"/>
          <p:cNvSpPr/>
          <p:nvPr/>
        </p:nvSpPr>
        <p:spPr>
          <a:xfrm>
            <a:off x="7504563" y="104327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>
            <a:off x="7504675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"/>
          <p:cNvSpPr/>
          <p:nvPr/>
        </p:nvSpPr>
        <p:spPr>
          <a:xfrm>
            <a:off x="7691613" y="776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8"/>
          <p:cNvSpPr/>
          <p:nvPr/>
        </p:nvSpPr>
        <p:spPr>
          <a:xfrm>
            <a:off x="7883863" y="776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"/>
          <p:cNvSpPr/>
          <p:nvPr/>
        </p:nvSpPr>
        <p:spPr>
          <a:xfrm>
            <a:off x="7610433" y="6081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"/>
          <p:cNvSpPr/>
          <p:nvPr/>
        </p:nvSpPr>
        <p:spPr>
          <a:xfrm>
            <a:off x="7557827" y="6631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>
            <a:off x="7500225" y="7153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>
            <a:off x="7500275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8"/>
          <p:cNvSpPr/>
          <p:nvPr/>
        </p:nvSpPr>
        <p:spPr>
          <a:xfrm>
            <a:off x="7687213" y="445650"/>
            <a:ext cx="3531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8"/>
          <p:cNvSpPr/>
          <p:nvPr/>
        </p:nvSpPr>
        <p:spPr>
          <a:xfrm>
            <a:off x="7879463" y="445650"/>
            <a:ext cx="342900" cy="315600"/>
          </a:xfrm>
          <a:prstGeom prst="cube">
            <a:avLst>
              <a:gd fmla="val 54454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"/>
          <p:cNvSpPr/>
          <p:nvPr/>
        </p:nvSpPr>
        <p:spPr>
          <a:xfrm>
            <a:off x="7617270" y="283025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8"/>
          <p:cNvSpPr/>
          <p:nvPr/>
        </p:nvSpPr>
        <p:spPr>
          <a:xfrm>
            <a:off x="7564664" y="33805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"/>
          <p:cNvSpPr/>
          <p:nvPr/>
        </p:nvSpPr>
        <p:spPr>
          <a:xfrm>
            <a:off x="7507063" y="390200"/>
            <a:ext cx="612000" cy="2208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"/>
          <p:cNvSpPr/>
          <p:nvPr/>
        </p:nvSpPr>
        <p:spPr>
          <a:xfrm>
            <a:off x="7703150" y="1337388"/>
            <a:ext cx="262500" cy="28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8"/>
          <p:cNvSpPr txBox="1"/>
          <p:nvPr/>
        </p:nvSpPr>
        <p:spPr>
          <a:xfrm>
            <a:off x="7992125" y="1184150"/>
            <a:ext cx="9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3.5 años 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después</a:t>
            </a:r>
            <a:endParaRPr b="1"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1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IEC 61508-3</a:t>
            </a:r>
            <a:endParaRPr sz="3600"/>
          </a:p>
        </p:txBody>
      </p:sp>
      <p:sp>
        <p:nvSpPr>
          <p:cNvPr id="1497" name="Google Shape;1497;p81"/>
          <p:cNvSpPr txBox="1"/>
          <p:nvPr>
            <p:ph idx="1" type="subTitle"/>
          </p:nvPr>
        </p:nvSpPr>
        <p:spPr>
          <a:xfrm>
            <a:off x="57150" y="3975450"/>
            <a:ext cx="5323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IEC 61508-3</a:t>
            </a:r>
            <a:endParaRPr sz="2400"/>
          </a:p>
        </p:txBody>
      </p:sp>
      <p:sp>
        <p:nvSpPr>
          <p:cNvPr id="1498" name="Google Shape;1498;p8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9" name="Google Shape;1499;p81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8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(Software)</a:t>
            </a:r>
            <a:endParaRPr/>
          </a:p>
        </p:txBody>
      </p:sp>
      <p:sp>
        <p:nvSpPr>
          <p:cNvPr id="1505" name="Google Shape;1505;p8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6" name="Google Shape;1506;p8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507" name="Google Shape;1507;p8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4" name="Google Shape;1514;p82"/>
          <p:cNvPicPr preferRelativeResize="0"/>
          <p:nvPr/>
        </p:nvPicPr>
        <p:blipFill rotWithShape="1">
          <a:blip r:embed="rId3">
            <a:alphaModFix/>
          </a:blip>
          <a:srcRect b="69" l="0" r="0" t="59"/>
          <a:stretch/>
        </p:blipFill>
        <p:spPr>
          <a:xfrm>
            <a:off x="968800" y="1388525"/>
            <a:ext cx="5893552" cy="37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82"/>
          <p:cNvSpPr/>
          <p:nvPr/>
        </p:nvSpPr>
        <p:spPr>
          <a:xfrm>
            <a:off x="897725" y="4356150"/>
            <a:ext cx="1913100" cy="76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2"/>
          <p:cNvSpPr/>
          <p:nvPr/>
        </p:nvSpPr>
        <p:spPr>
          <a:xfrm>
            <a:off x="968795" y="415385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Referencias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1517" name="Google Shape;1517;p82"/>
          <p:cNvCxnSpPr/>
          <p:nvPr/>
        </p:nvCxnSpPr>
        <p:spPr>
          <a:xfrm>
            <a:off x="1213450" y="4532775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8" name="Google Shape;1518;p82"/>
          <p:cNvSpPr/>
          <p:nvPr/>
        </p:nvSpPr>
        <p:spPr>
          <a:xfrm>
            <a:off x="1728549" y="4410375"/>
            <a:ext cx="7137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Salida</a:t>
            </a:r>
            <a:endParaRPr sz="1100">
              <a:solidFill>
                <a:srgbClr val="3F5378"/>
              </a:solidFill>
            </a:endParaRPr>
          </a:p>
        </p:txBody>
      </p:sp>
      <p:sp>
        <p:nvSpPr>
          <p:cNvPr id="1519" name="Google Shape;1519;p82"/>
          <p:cNvSpPr/>
          <p:nvPr/>
        </p:nvSpPr>
        <p:spPr>
          <a:xfrm>
            <a:off x="1580495" y="4753000"/>
            <a:ext cx="1009800" cy="24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Verificación</a:t>
            </a:r>
            <a:endParaRPr sz="1100">
              <a:solidFill>
                <a:srgbClr val="3F5378"/>
              </a:solidFill>
            </a:endParaRPr>
          </a:p>
        </p:txBody>
      </p:sp>
      <p:cxnSp>
        <p:nvCxnSpPr>
          <p:cNvPr id="1520" name="Google Shape;1520;p82"/>
          <p:cNvCxnSpPr/>
          <p:nvPr/>
        </p:nvCxnSpPr>
        <p:spPr>
          <a:xfrm>
            <a:off x="1216150" y="4875400"/>
            <a:ext cx="515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3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especificación de requerimientos </a:t>
            </a:r>
            <a:r>
              <a:rPr lang="en" sz="1500"/>
              <a:t>(software)</a:t>
            </a:r>
            <a:endParaRPr sz="800"/>
          </a:p>
        </p:txBody>
      </p:sp>
      <p:sp>
        <p:nvSpPr>
          <p:cNvPr id="1526" name="Google Shape;1526;p8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27" name="Google Shape;1527;p8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528" name="Google Shape;1528;p8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83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36" name="Google Shape;1536;p83"/>
          <p:cNvGraphicFramePr/>
          <p:nvPr/>
        </p:nvGraphicFramePr>
        <p:xfrm>
          <a:off x="121963" y="16269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264850"/>
                <a:gridCol w="580200"/>
                <a:gridCol w="546550"/>
                <a:gridCol w="595725"/>
                <a:gridCol w="562825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semiformales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los requisitos de seguridad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La trazabilidad hacia atrás entre los requisitos de seguridad y las necesidades de seguridad percibidas.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especificación asistidas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37" name="Google Shape;1537;p83"/>
          <p:cNvSpPr txBox="1"/>
          <p:nvPr>
            <p:ph idx="4294967295" type="subTitle"/>
          </p:nvPr>
        </p:nvSpPr>
        <p:spPr>
          <a:xfrm>
            <a:off x="5796525" y="405842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8" name="Google Shape;1538;p83"/>
          <p:cNvSpPr txBox="1"/>
          <p:nvPr>
            <p:ph idx="4294967295" type="subTitle"/>
          </p:nvPr>
        </p:nvSpPr>
        <p:spPr>
          <a:xfrm>
            <a:off x="5720125" y="23128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9" name="Google Shape;1539;p83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83"/>
          <p:cNvSpPr txBox="1"/>
          <p:nvPr>
            <p:ph idx="4294967295" type="subTitle"/>
          </p:nvPr>
        </p:nvSpPr>
        <p:spPr>
          <a:xfrm>
            <a:off x="1124375" y="4735800"/>
            <a:ext cx="4100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Opcionales</a:t>
            </a:r>
            <a:endParaRPr sz="17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1" name="Google Shape;1541;p83"/>
          <p:cNvSpPr txBox="1"/>
          <p:nvPr>
            <p:ph idx="4294967295" type="subTitle"/>
          </p:nvPr>
        </p:nvSpPr>
        <p:spPr>
          <a:xfrm>
            <a:off x="5672125" y="1899250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2" name="Google Shape;1542;p83"/>
          <p:cNvSpPr txBox="1"/>
          <p:nvPr>
            <p:ph idx="4294967295" type="subTitle"/>
          </p:nvPr>
        </p:nvSpPr>
        <p:spPr>
          <a:xfrm>
            <a:off x="5672125" y="2731825"/>
            <a:ext cx="3471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 que un requisito se corresponde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adecuadamente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etapas posteriores de ciclo de vida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43" name="Google Shape;1543;p83"/>
          <p:cNvSpPr txBox="1"/>
          <p:nvPr>
            <p:ph idx="4294967295" type="subTitle"/>
          </p:nvPr>
        </p:nvSpPr>
        <p:spPr>
          <a:xfrm>
            <a:off x="5672025" y="3480300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 que cada decisión de implementación esté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claramente justificada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por algún requisito. Si no, la implementación es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innecesariamente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compleja.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84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de arquitectura (I)</a:t>
            </a:r>
            <a:endParaRPr sz="800"/>
          </a:p>
        </p:txBody>
      </p:sp>
      <p:sp>
        <p:nvSpPr>
          <p:cNvPr id="1549" name="Google Shape;1549;p8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0" name="Google Shape;1550;p8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551" name="Google Shape;1551;p8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8" name="Google Shape;1558;p84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59" name="Google Shape;1559;p84"/>
          <p:cNvGraphicFramePr/>
          <p:nvPr/>
        </p:nvGraphicFramePr>
        <p:xfrm>
          <a:off x="121963" y="14010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264825"/>
                <a:gridCol w="580225"/>
                <a:gridCol w="568625"/>
                <a:gridCol w="558925"/>
                <a:gridCol w="57755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Detección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Error al detectar códigos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Programación de aserción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Diversas técnicas de monitorización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(con independencia/separación entre el monitor y la función monitorizada en la misma computadora)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-/AR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Redundancia diversa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(implementando la misma especificación de requisitos de seguridad de software)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Redundancia funcionalmente diversa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(implementando diferentes especificaciones de requisitos de seguridad de software)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0" name="Google Shape;1560;p84"/>
          <p:cNvSpPr txBox="1"/>
          <p:nvPr>
            <p:ph idx="4294967295" type="subTitle"/>
          </p:nvPr>
        </p:nvSpPr>
        <p:spPr>
          <a:xfrm>
            <a:off x="5739025" y="4128000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4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1" name="Google Shape;1561;p84"/>
          <p:cNvSpPr txBox="1"/>
          <p:nvPr>
            <p:ph idx="4294967295" type="subTitle"/>
          </p:nvPr>
        </p:nvSpPr>
        <p:spPr>
          <a:xfrm>
            <a:off x="5672125" y="3513525"/>
            <a:ext cx="15543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4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2" name="Google Shape;1562;p84"/>
          <p:cNvSpPr txBox="1"/>
          <p:nvPr>
            <p:ph idx="4294967295" type="subTitle"/>
          </p:nvPr>
        </p:nvSpPr>
        <p:spPr>
          <a:xfrm>
            <a:off x="5701975" y="2388025"/>
            <a:ext cx="1744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3" name="Google Shape;1563;p84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84"/>
          <p:cNvSpPr txBox="1"/>
          <p:nvPr>
            <p:ph idx="4294967295" type="subTitle"/>
          </p:nvPr>
        </p:nvSpPr>
        <p:spPr>
          <a:xfrm>
            <a:off x="5672125" y="1994950"/>
            <a:ext cx="25767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Códigos de Hamming, códigos polinomiales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5" name="Google Shape;1565;p84"/>
          <p:cNvSpPr txBox="1"/>
          <p:nvPr>
            <p:ph idx="4294967295" type="subTitle"/>
          </p:nvPr>
        </p:nvSpPr>
        <p:spPr>
          <a:xfrm>
            <a:off x="5701975" y="2891700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Computadora independiente con otra especificación que se ocupa de que el sistema principal no alcance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inseguros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corregirlo si lo hace.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6" name="Google Shape;1566;p84"/>
          <p:cNvSpPr txBox="1"/>
          <p:nvPr>
            <p:ph idx="4294967295" type="subTitle"/>
          </p:nvPr>
        </p:nvSpPr>
        <p:spPr>
          <a:xfrm>
            <a:off x="5672125" y="1647125"/>
            <a:ext cx="34719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Inhibir el efecto de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resultados incorrectos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Basado en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Aplicarse al nivel de subsistema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pequeño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detallado).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67" name="Google Shape;1567;p84"/>
          <p:cNvSpPr/>
          <p:nvPr/>
        </p:nvSpPr>
        <p:spPr>
          <a:xfrm>
            <a:off x="5094575" y="170625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Menti_C_2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5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de arquitectura (II)</a:t>
            </a:r>
            <a:endParaRPr sz="800"/>
          </a:p>
        </p:txBody>
      </p:sp>
      <p:sp>
        <p:nvSpPr>
          <p:cNvPr id="1573" name="Google Shape;1573;p8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74" name="Google Shape;1574;p8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575" name="Google Shape;1575;p8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85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83" name="Google Shape;1583;p85"/>
          <p:cNvGraphicFramePr/>
          <p:nvPr/>
        </p:nvGraphicFramePr>
        <p:xfrm>
          <a:off x="121963" y="1496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Recuperación hacia atrás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Diseño de software sin estado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(o diseño de estado limitado)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Mecanismo de reintentar ante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Degradación elegante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Inteligencia artificial - corrección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Reconfiguración dinámica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Uso de software confiable/verificado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(si está disponible)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Enfoque modular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84" name="Google Shape;1584;p85"/>
          <p:cNvSpPr txBox="1"/>
          <p:nvPr>
            <p:ph idx="4294967295" type="subTitle"/>
          </p:nvPr>
        </p:nvSpPr>
        <p:spPr>
          <a:xfrm>
            <a:off x="5672325" y="4095875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si el software ha sido usado en sistemas críticos y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cumple esta norma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85" name="Google Shape;1585;p85"/>
          <p:cNvSpPr txBox="1"/>
          <p:nvPr>
            <p:ph idx="4294967295" type="subTitle"/>
          </p:nvPr>
        </p:nvSpPr>
        <p:spPr>
          <a:xfrm>
            <a:off x="5672325" y="3693650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Asignar al sistema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 parte de los recursos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si colapsa, derivar el sistema a la otra parte.</a:t>
            </a:r>
            <a:endParaRPr sz="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86" name="Google Shape;1586;p85"/>
          <p:cNvSpPr txBox="1"/>
          <p:nvPr>
            <p:ph idx="4294967295" type="subTitle"/>
          </p:nvPr>
        </p:nvSpPr>
        <p:spPr>
          <a:xfrm>
            <a:off x="5664100" y="2571825"/>
            <a:ext cx="34413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 fallas, re ejecutar el código, ejecutar un reinicio de rutinas o tareas. Común en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telecomunicaciones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87" name="Google Shape;1587;p85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85"/>
          <p:cNvSpPr txBox="1"/>
          <p:nvPr>
            <p:ph idx="4294967295" type="subTitle"/>
          </p:nvPr>
        </p:nvSpPr>
        <p:spPr>
          <a:xfrm>
            <a:off x="5702725" y="1690625"/>
            <a:ext cx="34413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se detecta una falla, el sistema pasa a un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interno anterior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cuya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consistencia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ya fue probada.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89" name="Google Shape;1589;p85"/>
          <p:cNvSpPr txBox="1"/>
          <p:nvPr>
            <p:ph idx="4294967295" type="subTitle"/>
          </p:nvPr>
        </p:nvSpPr>
        <p:spPr>
          <a:xfrm>
            <a:off x="5686525" y="2913475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no hay recursos para todas las funciones, las de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mayor prioridad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llevan a cabo con preferencia a las inferiores.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0" name="Google Shape;1590;p85"/>
          <p:cNvSpPr txBox="1"/>
          <p:nvPr>
            <p:ph idx="4294967295" type="subTitle"/>
          </p:nvPr>
        </p:nvSpPr>
        <p:spPr>
          <a:xfrm>
            <a:off x="5686525" y="3333850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Pronóstico y corrección de fallas, mantenimiento predictivo y acciones de supervisión respaldados por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modelos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 pensados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1" name="Google Shape;1591;p85"/>
          <p:cNvSpPr txBox="1"/>
          <p:nvPr>
            <p:ph idx="4294967295" type="subTitle"/>
          </p:nvPr>
        </p:nvSpPr>
        <p:spPr>
          <a:xfrm>
            <a:off x="5672125" y="2164125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Minimizar la complejidad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comportamiento del software evitando o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minimizando la cantidad de estados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2" name="Google Shape;1592;p85"/>
          <p:cNvSpPr txBox="1"/>
          <p:nvPr>
            <p:ph idx="4294967295" type="subTitle"/>
          </p:nvPr>
        </p:nvSpPr>
        <p:spPr>
          <a:xfrm>
            <a:off x="5672325" y="447382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6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de arquitectura (III)</a:t>
            </a:r>
            <a:endParaRPr sz="800"/>
          </a:p>
        </p:txBody>
      </p:sp>
      <p:sp>
        <p:nvSpPr>
          <p:cNvPr id="1598" name="Google Shape;1598;p8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9" name="Google Shape;1599;p8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600" name="Google Shape;1600;p8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86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08" name="Google Shape;1608;p86"/>
          <p:cNvGraphicFramePr/>
          <p:nvPr/>
        </p:nvGraphicFramePr>
        <p:xfrm>
          <a:off x="121963" y="1496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la arquitectura de software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</a:t>
                      </a: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razabilidad hacia atrás entre los requisitos de seguridad del sistema y la arquitectura de software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esquemáticos estructurados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semiformales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 de diseño y refinamiento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Generación automática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diseño y especificación asistidas por computadora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09" name="Google Shape;1609;p86"/>
          <p:cNvSpPr txBox="1"/>
          <p:nvPr>
            <p:ph idx="4294967295" type="subTitle"/>
          </p:nvPr>
        </p:nvSpPr>
        <p:spPr>
          <a:xfrm>
            <a:off x="6027025" y="3804225"/>
            <a:ext cx="31170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Convertir en código un modelado en alto nivel.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Elimina tareas manuales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codificación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propensas a errores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Diseños más complejos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un nivel abstracto superior.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0" name="Google Shape;1610;p86"/>
          <p:cNvSpPr txBox="1"/>
          <p:nvPr>
            <p:ph idx="4294967295" type="subTitle"/>
          </p:nvPr>
        </p:nvSpPr>
        <p:spPr>
          <a:xfrm>
            <a:off x="6103425" y="3447300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1" name="Google Shape;1611;p86"/>
          <p:cNvSpPr txBox="1"/>
          <p:nvPr>
            <p:ph idx="4294967295" type="subTitle"/>
          </p:nvPr>
        </p:nvSpPr>
        <p:spPr>
          <a:xfrm>
            <a:off x="6055425" y="22490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2" name="Google Shape;1612;p86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86"/>
          <p:cNvSpPr txBox="1"/>
          <p:nvPr>
            <p:ph idx="4294967295" type="subTitle"/>
          </p:nvPr>
        </p:nvSpPr>
        <p:spPr>
          <a:xfrm>
            <a:off x="6007375" y="1804425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4" name="Google Shape;1614;p86"/>
          <p:cNvSpPr txBox="1"/>
          <p:nvPr>
            <p:ph idx="4294967295" type="subTitle"/>
          </p:nvPr>
        </p:nvSpPr>
        <p:spPr>
          <a:xfrm>
            <a:off x="6027025" y="2759250"/>
            <a:ext cx="3117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Dividir el problema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documentar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atomizar funciones, listas de comprobación,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subsistemas simples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5" name="Google Shape;1615;p86"/>
          <p:cNvSpPr txBox="1"/>
          <p:nvPr>
            <p:ph idx="4294967295" type="subTitle"/>
          </p:nvPr>
        </p:nvSpPr>
        <p:spPr>
          <a:xfrm>
            <a:off x="6151425" y="309680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6" name="Google Shape;1616;p86"/>
          <p:cNvSpPr txBox="1"/>
          <p:nvPr>
            <p:ph idx="4294967295" type="subTitle"/>
          </p:nvPr>
        </p:nvSpPr>
        <p:spPr>
          <a:xfrm>
            <a:off x="6141013" y="42778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7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de arquitectura (IV)</a:t>
            </a:r>
            <a:endParaRPr sz="800"/>
          </a:p>
        </p:txBody>
      </p:sp>
      <p:sp>
        <p:nvSpPr>
          <p:cNvPr id="1622" name="Google Shape;1622;p8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3" name="Google Shape;1623;p8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624" name="Google Shape;1624;p8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87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32" name="Google Shape;1632;p87"/>
          <p:cNvGraphicFramePr/>
          <p:nvPr/>
        </p:nvGraphicFramePr>
        <p:xfrm>
          <a:off x="121963" y="1496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Comportamiento cíclico, con tiempo de ciclo máximo garantizado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Arquitectura activada por tiempo</a:t>
                      </a:r>
                      <a:b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(TTA: </a:t>
                      </a: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Time-triggered architecture)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Orientación a  eventos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(con tiempo de respuesta máximo garantizado)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Asignación de recursos estáticos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Sincronización estática de acceso a recursos compartidos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33" name="Google Shape;1633;p87"/>
          <p:cNvSpPr txBox="1"/>
          <p:nvPr>
            <p:ph idx="4294967295" type="subTitle"/>
          </p:nvPr>
        </p:nvSpPr>
        <p:spPr>
          <a:xfrm>
            <a:off x="5672025" y="3601125"/>
            <a:ext cx="2149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uso de memoria dinámica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4" name="Google Shape;1634;p87"/>
          <p:cNvSpPr txBox="1"/>
          <p:nvPr>
            <p:ph idx="4294967295" type="subTitle"/>
          </p:nvPr>
        </p:nvSpPr>
        <p:spPr>
          <a:xfrm>
            <a:off x="5672125" y="2342475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Basado en una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 de tiempo sincronizada globalmente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Transparente 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tolerancia a fallos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muy recomendable para sistemas críticos.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5" name="Google Shape;1635;p87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87"/>
          <p:cNvSpPr txBox="1"/>
          <p:nvPr>
            <p:ph idx="4294967295" type="subTitle"/>
          </p:nvPr>
        </p:nvSpPr>
        <p:spPr>
          <a:xfrm>
            <a:off x="5671975" y="2805975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actividades del sistema se desencadenan por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eventos arbitrarios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momentos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impredecibles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7" name="Google Shape;1637;p87"/>
          <p:cNvSpPr txBox="1"/>
          <p:nvPr>
            <p:ph idx="4294967295" type="subTitle"/>
          </p:nvPr>
        </p:nvSpPr>
        <p:spPr>
          <a:xfrm>
            <a:off x="5671975" y="3269475"/>
            <a:ext cx="21861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uso de memoria dinámica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88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e implementación (I)</a:t>
            </a:r>
            <a:endParaRPr sz="800"/>
          </a:p>
        </p:txBody>
      </p:sp>
      <p:sp>
        <p:nvSpPr>
          <p:cNvPr id="1643" name="Google Shape;1643;p8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4" name="Google Shape;1644;p8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645" name="Google Shape;1645;p8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88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53" name="Google Shape;1653;p88"/>
          <p:cNvGraphicFramePr/>
          <p:nvPr/>
        </p:nvGraphicFramePr>
        <p:xfrm>
          <a:off x="211313" y="20963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estructurados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semiformales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 de diseño y refinamiento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diseño asistidas por computadora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Programación defensiva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54" name="Google Shape;1654;p88"/>
          <p:cNvSpPr txBox="1"/>
          <p:nvPr>
            <p:ph idx="4294967295" type="subTitle"/>
          </p:nvPr>
        </p:nvSpPr>
        <p:spPr>
          <a:xfrm>
            <a:off x="5761475" y="3902300"/>
            <a:ext cx="33822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rango, tipo, dimensión, validez y plausibilidad (si son físicas) de variables, existencia de HW y accesibilidad, completitud del SW, etc.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Observación de las salidas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5" name="Google Shape;1655;p88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88"/>
          <p:cNvSpPr txBox="1"/>
          <p:nvPr>
            <p:ph idx="4294967295" type="subTitle"/>
          </p:nvPr>
        </p:nvSpPr>
        <p:spPr>
          <a:xfrm>
            <a:off x="5887225" y="2793563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7" name="Google Shape;1657;p88"/>
          <p:cNvSpPr txBox="1"/>
          <p:nvPr>
            <p:ph idx="4294967295" type="subTitle"/>
          </p:nvPr>
        </p:nvSpPr>
        <p:spPr>
          <a:xfrm>
            <a:off x="5887225" y="314410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8" name="Google Shape;1658;p88"/>
          <p:cNvSpPr txBox="1"/>
          <p:nvPr>
            <p:ph idx="4294967295" type="subTitle"/>
          </p:nvPr>
        </p:nvSpPr>
        <p:spPr>
          <a:xfrm>
            <a:off x="5887225" y="349460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9" name="Google Shape;1659;p88"/>
          <p:cNvSpPr txBox="1"/>
          <p:nvPr>
            <p:ph idx="4294967295" type="subTitle"/>
          </p:nvPr>
        </p:nvSpPr>
        <p:spPr>
          <a:xfrm>
            <a:off x="5887225" y="24430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89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diseño e implementación (II)</a:t>
            </a:r>
            <a:endParaRPr sz="800"/>
          </a:p>
        </p:txBody>
      </p:sp>
      <p:sp>
        <p:nvSpPr>
          <p:cNvPr id="1665" name="Google Shape;1665;p8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6" name="Google Shape;1666;p8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667" name="Google Shape;1667;p8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4" name="Google Shape;1674;p89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75" name="Google Shape;1675;p89"/>
          <p:cNvGraphicFramePr/>
          <p:nvPr/>
        </p:nvGraphicFramePr>
        <p:xfrm>
          <a:off x="130363" y="2118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2920875"/>
                <a:gridCol w="616925"/>
                <a:gridCol w="556200"/>
                <a:gridCol w="706950"/>
                <a:gridCol w="627750"/>
              </a:tblGrid>
              <a:tr h="3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Enfoque modular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Estándares de diseño y codificación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Uso de software confiable/verificado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(si está disponible)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el diseño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Programación estructurada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76" name="Google Shape;1676;p89"/>
          <p:cNvSpPr txBox="1"/>
          <p:nvPr>
            <p:ph idx="4294967295" type="subTitle"/>
          </p:nvPr>
        </p:nvSpPr>
        <p:spPr>
          <a:xfrm>
            <a:off x="5511425" y="3845125"/>
            <a:ext cx="37086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Módulos pequeños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interacciones explícitas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Flujo de control con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pocos caminos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restricciones según las entradas.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 ramificaciones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base a cálculos complejos y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saltos incondicionales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goto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7" name="Google Shape;1677;p89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89"/>
          <p:cNvSpPr txBox="1"/>
          <p:nvPr>
            <p:ph idx="4294967295" type="subTitle"/>
          </p:nvPr>
        </p:nvSpPr>
        <p:spPr>
          <a:xfrm>
            <a:off x="5559075" y="2815650"/>
            <a:ext cx="3585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Estas reglas están diseñadas para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facilitar el desarrollo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la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verificación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la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evaluación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el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mantenimiento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9" name="Google Shape;1679;p89"/>
          <p:cNvSpPr txBox="1"/>
          <p:nvPr>
            <p:ph idx="4294967295" type="subTitle"/>
          </p:nvPr>
        </p:nvSpPr>
        <p:spPr>
          <a:xfrm>
            <a:off x="5618625" y="31661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0" name="Google Shape;1680;p89"/>
          <p:cNvSpPr txBox="1"/>
          <p:nvPr>
            <p:ph idx="4294967295" type="subTitle"/>
          </p:nvPr>
        </p:nvSpPr>
        <p:spPr>
          <a:xfrm>
            <a:off x="5618625" y="354442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1" name="Google Shape;1681;p89"/>
          <p:cNvSpPr txBox="1"/>
          <p:nvPr>
            <p:ph idx="4294967295" type="subTitle"/>
          </p:nvPr>
        </p:nvSpPr>
        <p:spPr>
          <a:xfrm>
            <a:off x="5618625" y="24651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90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testing e integración</a:t>
            </a:r>
            <a:r>
              <a:rPr lang="en"/>
              <a:t> (detalles) (I)</a:t>
            </a:r>
            <a:endParaRPr sz="800"/>
          </a:p>
        </p:txBody>
      </p:sp>
      <p:sp>
        <p:nvSpPr>
          <p:cNvPr id="1687" name="Google Shape;1687;p9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88" name="Google Shape;1688;p9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689" name="Google Shape;1689;p9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9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9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9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9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9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9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90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97" name="Google Shape;1697;p90"/>
          <p:cNvGraphicFramePr/>
          <p:nvPr/>
        </p:nvGraphicFramePr>
        <p:xfrm>
          <a:off x="121963" y="15076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49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 probabilístico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y ensayos dinámicos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Registro y análisis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caja negra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rendimiento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98" name="Google Shape;1698;p90"/>
          <p:cNvSpPr txBox="1"/>
          <p:nvPr>
            <p:ph idx="4294967295" type="subTitle"/>
          </p:nvPr>
        </p:nvSpPr>
        <p:spPr>
          <a:xfrm>
            <a:off x="5672275" y="4024975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Ensayos de carga, ensayos de estrés, ensayos de resistencia, ensayos de picos, ensayos de volúmen, ensayos de escalabilidad.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9" name="Google Shape;1699;p90"/>
          <p:cNvSpPr txBox="1"/>
          <p:nvPr>
            <p:ph idx="4294967295" type="subTitle"/>
          </p:nvPr>
        </p:nvSpPr>
        <p:spPr>
          <a:xfrm>
            <a:off x="5672275" y="2513950"/>
            <a:ext cx="34716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Someter un prototipo 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datos de entrada previstos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Es satisfactorio si el comportamiento observado se ajusta al requerido.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Corregir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volver a analizar en caso contrario.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0" name="Google Shape;1700;p90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90"/>
          <p:cNvSpPr txBox="1"/>
          <p:nvPr>
            <p:ph idx="4294967295" type="subTitle"/>
          </p:nvPr>
        </p:nvSpPr>
        <p:spPr>
          <a:xfrm>
            <a:off x="5672125" y="1836400"/>
            <a:ext cx="3471600" cy="6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Estimación estadística de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fiabilidad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software: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probabilidad de falla bajo demanda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),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probabilidad de falla durante un cierto período de tiempo y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probabilidad de contención de errores (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CFP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2" name="Google Shape;1702;p90"/>
          <p:cNvSpPr txBox="1"/>
          <p:nvPr>
            <p:ph idx="4294967295" type="subTitle"/>
          </p:nvPr>
        </p:nvSpPr>
        <p:spPr>
          <a:xfrm>
            <a:off x="5672125" y="2999775"/>
            <a:ext cx="350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Detallar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Pruebas realizadas en cada módulo, decisiones y justificaciones, problemas y sus soluciones.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3" name="Google Shape;1703;p90"/>
          <p:cNvSpPr txBox="1"/>
          <p:nvPr>
            <p:ph idx="4294967295" type="subTitle"/>
          </p:nvPr>
        </p:nvSpPr>
        <p:spPr>
          <a:xfrm>
            <a:off x="5672275" y="35123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los programadores leemos un código?</a:t>
            </a:r>
            <a:endParaRPr/>
          </a:p>
        </p:txBody>
      </p:sp>
      <p:sp>
        <p:nvSpPr>
          <p:cNvPr id="409" name="Google Shape;409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0" name="Google Shape;410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411" name="Google Shape;411;p1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8" name="Google Shape;418;p19"/>
          <p:cNvPicPr preferRelativeResize="0"/>
          <p:nvPr/>
        </p:nvPicPr>
        <p:blipFill rotWithShape="1">
          <a:blip r:embed="rId3">
            <a:alphaModFix/>
          </a:blip>
          <a:srcRect b="0" l="3641" r="2987" t="3474"/>
          <a:stretch/>
        </p:blipFill>
        <p:spPr>
          <a:xfrm>
            <a:off x="74200" y="1368775"/>
            <a:ext cx="6879050" cy="4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91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Técnicas para testing e integración</a:t>
            </a:r>
            <a:r>
              <a:rPr lang="en"/>
              <a:t> (detalles) (II)</a:t>
            </a:r>
            <a:endParaRPr sz="800"/>
          </a:p>
        </p:txBody>
      </p:sp>
      <p:sp>
        <p:nvSpPr>
          <p:cNvPr id="1709" name="Google Shape;1709;p9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0" name="Google Shape;1710;p9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711" name="Google Shape;1711;p9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9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9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9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9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9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91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19" name="Google Shape;1719;p91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basados en modelos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interfaz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Herramientas de automatización y gestión de pruebas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el módulo y las especificaciones de ensayos de integración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Verificación formal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20" name="Google Shape;1720;p91"/>
          <p:cNvSpPr txBox="1"/>
          <p:nvPr>
            <p:ph idx="4294967295" type="subTitle"/>
          </p:nvPr>
        </p:nvSpPr>
        <p:spPr>
          <a:xfrm>
            <a:off x="5672125" y="3944075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Requiere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abstracto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sistema y su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comportamiento 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un lenguaje con significado matemático preciso: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CSS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CSP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HOL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Raise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etc.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1" name="Google Shape;1721;p91"/>
          <p:cNvSpPr txBox="1"/>
          <p:nvPr>
            <p:ph idx="4294967295" type="subTitle"/>
          </p:nvPr>
        </p:nvSpPr>
        <p:spPr>
          <a:xfrm>
            <a:off x="5652475" y="3432863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2" name="Google Shape;1722;p91"/>
          <p:cNvSpPr txBox="1"/>
          <p:nvPr>
            <p:ph idx="4294967295" type="subTitle"/>
          </p:nvPr>
        </p:nvSpPr>
        <p:spPr>
          <a:xfrm>
            <a:off x="5671975" y="2513950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Combinaciones de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valores extremos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normales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las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variables internas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de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interfaz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3" name="Google Shape;1723;p91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91"/>
          <p:cNvSpPr txBox="1"/>
          <p:nvPr>
            <p:ph idx="4294967295" type="subTitle"/>
          </p:nvPr>
        </p:nvSpPr>
        <p:spPr>
          <a:xfrm>
            <a:off x="5671975" y="2057675"/>
            <a:ext cx="2282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ensayos se aplican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sobre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modelo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5" name="Google Shape;1725;p91"/>
          <p:cNvSpPr txBox="1"/>
          <p:nvPr>
            <p:ph idx="4294967295" type="subTitle"/>
          </p:nvPr>
        </p:nvSpPr>
        <p:spPr>
          <a:xfrm>
            <a:off x="5672125" y="2921638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2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integración de electrónica programable</a:t>
            </a:r>
            <a:endParaRPr sz="800"/>
          </a:p>
        </p:txBody>
      </p:sp>
      <p:sp>
        <p:nvSpPr>
          <p:cNvPr id="1731" name="Google Shape;1731;p9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2" name="Google Shape;1732;p9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733" name="Google Shape;1733;p9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9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9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9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9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9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9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92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41" name="Google Shape;1741;p92"/>
          <p:cNvGraphicFramePr/>
          <p:nvPr/>
        </p:nvGraphicFramePr>
        <p:xfrm>
          <a:off x="491588" y="2103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caja negra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rendimiento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los requisitos de diseño de SW para la integración de HW/SW y las especificaciones de prueba de integración de HW/SW</a:t>
                      </a:r>
                      <a:endParaRPr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2" name="Google Shape;1742;p92"/>
          <p:cNvSpPr txBox="1"/>
          <p:nvPr>
            <p:ph idx="4294967295" type="subTitle"/>
          </p:nvPr>
        </p:nvSpPr>
        <p:spPr>
          <a:xfrm>
            <a:off x="6070100" y="2793463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43" name="Google Shape;1743;p92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92"/>
          <p:cNvSpPr txBox="1"/>
          <p:nvPr>
            <p:ph idx="4294967295" type="subTitle"/>
          </p:nvPr>
        </p:nvSpPr>
        <p:spPr>
          <a:xfrm>
            <a:off x="6061400" y="2330550"/>
            <a:ext cx="1448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45" name="Google Shape;1745;p92"/>
          <p:cNvSpPr txBox="1"/>
          <p:nvPr>
            <p:ph idx="4294967295" type="subTitle"/>
          </p:nvPr>
        </p:nvSpPr>
        <p:spPr>
          <a:xfrm>
            <a:off x="6041750" y="3328263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3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validación de seguridad</a:t>
            </a:r>
            <a:endParaRPr sz="800"/>
          </a:p>
        </p:txBody>
      </p:sp>
      <p:sp>
        <p:nvSpPr>
          <p:cNvPr id="1751" name="Google Shape;1751;p9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2" name="Google Shape;1752;p9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753" name="Google Shape;1753;p9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9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9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9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9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9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9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0" name="Google Shape;1760;p93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1" name="Google Shape;1761;p93"/>
          <p:cNvGraphicFramePr/>
          <p:nvPr/>
        </p:nvGraphicFramePr>
        <p:xfrm>
          <a:off x="457213" y="17983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 probabilístico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Simulación del proceso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caja negra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seguridad del sistema y el plan de validación de seguridad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atrás entre el plan de validación de seguridad del software y la especificación de requisitos de seguridad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2" name="Google Shape;1762;p93"/>
          <p:cNvSpPr txBox="1"/>
          <p:nvPr>
            <p:ph idx="4294967295" type="subTitle"/>
          </p:nvPr>
        </p:nvSpPr>
        <p:spPr>
          <a:xfrm>
            <a:off x="6055375" y="4320900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3" name="Google Shape;1763;p93"/>
          <p:cNvSpPr txBox="1"/>
          <p:nvPr>
            <p:ph idx="4294967295" type="subTitle"/>
          </p:nvPr>
        </p:nvSpPr>
        <p:spPr>
          <a:xfrm>
            <a:off x="6007375" y="3637925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4" name="Google Shape;1764;p93"/>
          <p:cNvSpPr txBox="1"/>
          <p:nvPr>
            <p:ph idx="4294967295" type="subTitle"/>
          </p:nvPr>
        </p:nvSpPr>
        <p:spPr>
          <a:xfrm>
            <a:off x="6055375" y="2513950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Probar el sistema de software, junto con su interfaz con el mundo exterior, </a:t>
            </a:r>
            <a:r>
              <a:rPr lang="en" sz="10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permitirle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modificar el mundo real.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5" name="Google Shape;1765;p93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93"/>
          <p:cNvSpPr txBox="1"/>
          <p:nvPr>
            <p:ph idx="4294967295" type="subTitle"/>
          </p:nvPr>
        </p:nvSpPr>
        <p:spPr>
          <a:xfrm>
            <a:off x="6055425" y="2057675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7" name="Google Shape;1767;p93"/>
          <p:cNvSpPr txBox="1"/>
          <p:nvPr>
            <p:ph idx="4294967295" type="subTitle"/>
          </p:nvPr>
        </p:nvSpPr>
        <p:spPr>
          <a:xfrm>
            <a:off x="6027025" y="2853438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 siguientes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8" name="Google Shape;1768;p93"/>
          <p:cNvSpPr txBox="1"/>
          <p:nvPr>
            <p:ph idx="4294967295" type="subTitle"/>
          </p:nvPr>
        </p:nvSpPr>
        <p:spPr>
          <a:xfrm>
            <a:off x="6055375" y="31467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94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modificación (I)</a:t>
            </a:r>
            <a:endParaRPr sz="800"/>
          </a:p>
        </p:txBody>
      </p:sp>
      <p:sp>
        <p:nvSpPr>
          <p:cNvPr id="1774" name="Google Shape;1774;p9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75" name="Google Shape;1775;p9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776" name="Google Shape;1776;p9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9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9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9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9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9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9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3" name="Google Shape;1783;p94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84" name="Google Shape;1784;p94"/>
          <p:cNvGraphicFramePr/>
          <p:nvPr/>
        </p:nvGraphicFramePr>
        <p:xfrm>
          <a:off x="312463" y="18362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impacto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Reverificación del módulo de software cambiado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Reverificación de los módulos de software afectados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Revalidación completa del sistema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Validación de regresión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85" name="Google Shape;1785;p94"/>
          <p:cNvSpPr txBox="1"/>
          <p:nvPr>
            <p:ph idx="4294967295" type="subTitle"/>
          </p:nvPr>
        </p:nvSpPr>
        <p:spPr>
          <a:xfrm>
            <a:off x="5959125" y="3601125"/>
            <a:ext cx="31848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Requiere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mucho esfuerzo y recursos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Usarlo de forma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restringida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6" name="Google Shape;1786;p94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94"/>
          <p:cNvSpPr txBox="1"/>
          <p:nvPr>
            <p:ph idx="4294967295" type="subTitle"/>
          </p:nvPr>
        </p:nvSpPr>
        <p:spPr>
          <a:xfrm>
            <a:off x="6055375" y="2095225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efecto de un cambio/mejora en un subsistema en otros subsistemas y en el sistema total.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95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modificación (II)</a:t>
            </a:r>
            <a:endParaRPr sz="800"/>
          </a:p>
        </p:txBody>
      </p:sp>
      <p:sp>
        <p:nvSpPr>
          <p:cNvPr id="1793" name="Google Shape;1793;p9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4" name="Google Shape;1794;p9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795" name="Google Shape;1795;p9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9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9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9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9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9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9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2" name="Google Shape;1802;p95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3" name="Google Shape;1803;p95"/>
          <p:cNvGraphicFramePr/>
          <p:nvPr/>
        </p:nvGraphicFramePr>
        <p:xfrm>
          <a:off x="232338" y="1790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Gestión de configuración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Registro y análisis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la especificación de los requisitos de seguridad del software y el plan de modificación del software </a:t>
                      </a:r>
                      <a:endParaRPr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(incluida la reverificación y la revalidación)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atrás entre el plan de modificación del software </a:t>
                      </a:r>
                      <a:r>
                        <a:rPr lang="en" sz="8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(incluida la reverificación y la revalidación) </a:t>
                      </a: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 la especificación de los requisitos de seguridad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04" name="Google Shape;1804;p95"/>
          <p:cNvSpPr txBox="1"/>
          <p:nvPr>
            <p:ph idx="4294967295" type="subTitle"/>
          </p:nvPr>
        </p:nvSpPr>
        <p:spPr>
          <a:xfrm>
            <a:off x="6103425" y="3657050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5" name="Google Shape;1805;p95"/>
          <p:cNvSpPr txBox="1"/>
          <p:nvPr>
            <p:ph idx="4294967295" type="subTitle"/>
          </p:nvPr>
        </p:nvSpPr>
        <p:spPr>
          <a:xfrm>
            <a:off x="6055425" y="3018225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6" name="Google Shape;1806;p95"/>
          <p:cNvSpPr txBox="1"/>
          <p:nvPr>
            <p:ph idx="4294967295" type="subTitle"/>
          </p:nvPr>
        </p:nvSpPr>
        <p:spPr>
          <a:xfrm>
            <a:off x="5710100" y="2084000"/>
            <a:ext cx="343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Documentar la producción de cada versión de cada entregable significativo y de cada relación entre las diferentes versiones de los diferentes entregables.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7" name="Google Shape;1807;p95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95"/>
          <p:cNvSpPr txBox="1"/>
          <p:nvPr>
            <p:ph idx="4294967295" type="subTitle"/>
          </p:nvPr>
        </p:nvSpPr>
        <p:spPr>
          <a:xfrm>
            <a:off x="6103425" y="249170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96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verificación</a:t>
            </a:r>
            <a:endParaRPr sz="800"/>
          </a:p>
        </p:txBody>
      </p:sp>
      <p:sp>
        <p:nvSpPr>
          <p:cNvPr id="1814" name="Google Shape;1814;p9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5" name="Google Shape;1815;p9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816" name="Google Shape;1816;p9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9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9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9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9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9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9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3" name="Google Shape;1823;p96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24" name="Google Shape;1824;p96"/>
          <p:cNvGraphicFramePr/>
          <p:nvPr/>
        </p:nvGraphicFramePr>
        <p:xfrm>
          <a:off x="151413" y="14598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024050"/>
                <a:gridCol w="622825"/>
                <a:gridCol w="568525"/>
                <a:gridCol w="587750"/>
                <a:gridCol w="6059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Verificación formal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Animación de especificación y diseño.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estático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y ensayos dinámicos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la especificación de diseño del software y el plan de verificación del software </a:t>
                      </a:r>
                      <a:endParaRPr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(incluida la verificación de datos)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atrás entre el plan de verificación del software </a:t>
                      </a:r>
                      <a:r>
                        <a:rPr lang="en" sz="8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(incluida la verificación de datos) </a:t>
                      </a: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 especificación de diseño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numérico sin conexión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25" name="Google Shape;1825;p96"/>
          <p:cNvSpPr txBox="1"/>
          <p:nvPr>
            <p:ph idx="4294967295" type="subTitle"/>
          </p:nvPr>
        </p:nvSpPr>
        <p:spPr>
          <a:xfrm>
            <a:off x="5590125" y="4466950"/>
            <a:ext cx="18933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Errores de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truncamiento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redondeo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6" name="Google Shape;1826;p96"/>
          <p:cNvSpPr txBox="1"/>
          <p:nvPr>
            <p:ph idx="4294967295" type="subTitle"/>
          </p:nvPr>
        </p:nvSpPr>
        <p:spPr>
          <a:xfrm>
            <a:off x="5570475" y="3880700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7" name="Google Shape;1827;p96"/>
          <p:cNvSpPr txBox="1"/>
          <p:nvPr>
            <p:ph idx="4294967295" type="subTitle"/>
          </p:nvPr>
        </p:nvSpPr>
        <p:spPr>
          <a:xfrm>
            <a:off x="5590175" y="2099900"/>
            <a:ext cx="355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Animar interfaz de usuario para que aquellos sin conocimientos técnicos puedan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probar el sistema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el que trabajarán.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8" name="Google Shape;1828;p96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96"/>
          <p:cNvSpPr txBox="1"/>
          <p:nvPr>
            <p:ph idx="4294967295" type="subTitle"/>
          </p:nvPr>
        </p:nvSpPr>
        <p:spPr>
          <a:xfrm>
            <a:off x="5590125" y="1726550"/>
            <a:ext cx="15996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0" name="Google Shape;1830;p96"/>
          <p:cNvSpPr txBox="1"/>
          <p:nvPr>
            <p:ph idx="4294967295" type="subTitle"/>
          </p:nvPr>
        </p:nvSpPr>
        <p:spPr>
          <a:xfrm>
            <a:off x="5590125" y="2859288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1" name="Google Shape;1831;p96"/>
          <p:cNvSpPr txBox="1"/>
          <p:nvPr>
            <p:ph idx="4294967295" type="subTitle"/>
          </p:nvPr>
        </p:nvSpPr>
        <p:spPr>
          <a:xfrm>
            <a:off x="5590125" y="3294463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2" name="Google Shape;1832;p96"/>
          <p:cNvSpPr txBox="1"/>
          <p:nvPr>
            <p:ph idx="4294967295" type="subTitle"/>
          </p:nvPr>
        </p:nvSpPr>
        <p:spPr>
          <a:xfrm>
            <a:off x="5590125" y="2479075"/>
            <a:ext cx="3553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Buscar objetos que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mantengan su valor, código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accesible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fugas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memoria, etc.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97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evaluación de seguridad funcional</a:t>
            </a:r>
            <a:endParaRPr sz="800"/>
          </a:p>
        </p:txBody>
      </p:sp>
      <p:sp>
        <p:nvSpPr>
          <p:cNvPr id="1838" name="Google Shape;1838;p9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9" name="Google Shape;1839;p9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840" name="Google Shape;1840;p9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9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9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9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9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9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9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7" name="Google Shape;1847;p97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48" name="Google Shape;1848;p97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255650"/>
                <a:gridCol w="544375"/>
                <a:gridCol w="592400"/>
                <a:gridCol w="612425"/>
                <a:gridCol w="631325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Listas de verificación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Tablas de decisión / verdad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fallas de causa común de software diverso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(si se usa software diverso)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 de bloques de confiabilidad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Trazabilidad hacia adelante entre los requisitos de la evaluación de seguridad funcional y el plan para la evaluación de la seguridad funcional del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49" name="Google Shape;1849;p97"/>
          <p:cNvSpPr txBox="1"/>
          <p:nvPr>
            <p:ph idx="4294967295" type="subTitle"/>
          </p:nvPr>
        </p:nvSpPr>
        <p:spPr>
          <a:xfrm>
            <a:off x="5806150" y="4179500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0" name="Google Shape;1850;p97"/>
          <p:cNvSpPr txBox="1"/>
          <p:nvPr>
            <p:ph idx="4294967295" type="subTitle"/>
          </p:nvPr>
        </p:nvSpPr>
        <p:spPr>
          <a:xfrm>
            <a:off x="5758200" y="3601125"/>
            <a:ext cx="3385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Modelar, en forma de diagrama, el conjunto de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eventos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deben tener lugar y las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condiciones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deben cumplirse para el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funcionamiento exitoso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un sistema o una tarea.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1" name="Google Shape;1851;p97"/>
          <p:cNvSpPr txBox="1"/>
          <p:nvPr>
            <p:ph idx="4294967295" type="subTitle"/>
          </p:nvPr>
        </p:nvSpPr>
        <p:spPr>
          <a:xfrm>
            <a:off x="5758150" y="2465288"/>
            <a:ext cx="2674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Describiendo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compuertas lógicas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2" name="Google Shape;1852;p97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97"/>
          <p:cNvSpPr txBox="1"/>
          <p:nvPr>
            <p:ph idx="4294967295" type="subTitle"/>
          </p:nvPr>
        </p:nvSpPr>
        <p:spPr>
          <a:xfrm>
            <a:off x="5758150" y="2061125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4" name="Google Shape;1854;p97"/>
          <p:cNvSpPr txBox="1"/>
          <p:nvPr>
            <p:ph idx="4294967295" type="subTitle"/>
          </p:nvPr>
        </p:nvSpPr>
        <p:spPr>
          <a:xfrm>
            <a:off x="5785650" y="2853425"/>
            <a:ext cx="3385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Analizar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modo de falla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cada componente,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causas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efectos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(locales y generales), formas de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recomendaciones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Documentar medidas correctivas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tomadas.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5" name="Google Shape;1855;p97"/>
          <p:cNvSpPr txBox="1"/>
          <p:nvPr>
            <p:ph idx="4294967295" type="subTitle"/>
          </p:nvPr>
        </p:nvSpPr>
        <p:spPr>
          <a:xfrm>
            <a:off x="5758150" y="3261125"/>
            <a:ext cx="104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 4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98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Estándares de diseño y codificación (I)</a:t>
            </a:r>
            <a:endParaRPr sz="800"/>
          </a:p>
        </p:txBody>
      </p:sp>
      <p:sp>
        <p:nvSpPr>
          <p:cNvPr id="1861" name="Google Shape;1861;p9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2" name="Google Shape;1862;p9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863" name="Google Shape;1863;p9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9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9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9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9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9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98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1" name="Google Shape;1871;p98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Uso de estándar de codificación para reducir la probabilidad de errores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 usar objetos dinámicos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 usar variables dinámicas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Comprobación de la instalación de variables dinámicas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Limitar el uso de interrupciones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2" name="Google Shape;1872;p98"/>
          <p:cNvSpPr txBox="1"/>
          <p:nvPr>
            <p:ph idx="4294967295" type="subTitle"/>
          </p:nvPr>
        </p:nvSpPr>
        <p:spPr>
          <a:xfrm>
            <a:off x="5672125" y="3875275"/>
            <a:ext cx="3471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Usar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si simplifican el sistema. Anular en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zonas críticas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tiempo calculado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acotado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Documentar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las interrupciones.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3" name="Google Shape;1873;p98"/>
          <p:cNvSpPr txBox="1"/>
          <p:nvPr>
            <p:ph idx="4294967295" type="subTitle"/>
          </p:nvPr>
        </p:nvSpPr>
        <p:spPr>
          <a:xfrm>
            <a:off x="5702725" y="2651525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puede predecir el uso de memoria con precisión mediante algún análisis estático (antes de la ejecución del programa),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tampoco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puede garantizar la ejecución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predecible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programa.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4" name="Google Shape;1874;p98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98"/>
          <p:cNvSpPr txBox="1"/>
          <p:nvPr>
            <p:ph idx="4294967295" type="subTitle"/>
          </p:nvPr>
        </p:nvSpPr>
        <p:spPr>
          <a:xfrm>
            <a:off x="5672125" y="2057675"/>
            <a:ext cx="34719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Evitar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variables globales y GoTo.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Usar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encabezados estándar para módulos, convención u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niforme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 nombres, nombres significativos,  indentación, f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unciones cortas,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retornos y manejo de errores.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6" name="Google Shape;1876;p98"/>
          <p:cNvSpPr txBox="1"/>
          <p:nvPr>
            <p:ph idx="4294967295" type="subTitle"/>
          </p:nvPr>
        </p:nvSpPr>
        <p:spPr>
          <a:xfrm>
            <a:off x="5672125" y="2998275"/>
            <a:ext cx="1259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Idem anterior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99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Estándares de diseño y codificación (II)</a:t>
            </a:r>
            <a:endParaRPr sz="800"/>
          </a:p>
        </p:txBody>
      </p:sp>
      <p:sp>
        <p:nvSpPr>
          <p:cNvPr id="1882" name="Google Shape;1882;p9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3" name="Google Shape;1883;p9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884" name="Google Shape;1884;p9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9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9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9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9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1" name="Google Shape;1891;p99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92" name="Google Shape;1892;p99"/>
          <p:cNvGraphicFramePr/>
          <p:nvPr/>
        </p:nvGraphicFramePr>
        <p:xfrm>
          <a:off x="122038" y="21736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83300"/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Limitar el uso de punteros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Limitar el uso de recursividad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Sin flujo de control no estructurado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Sin conversión de tipo automática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3" name="Google Shape;1893;p99"/>
          <p:cNvSpPr txBox="1"/>
          <p:nvPr>
            <p:ph idx="4294967295" type="subTitle"/>
          </p:nvPr>
        </p:nvSpPr>
        <p:spPr>
          <a:xfrm>
            <a:off x="6055450" y="2881875"/>
            <a:ext cx="3088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se utiliza la recursividad, debe haber un criterio claro que haga predecible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profundidad de la recursividad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94" name="Google Shape;1894;p99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99"/>
          <p:cNvSpPr txBox="1"/>
          <p:nvPr>
            <p:ph idx="4294967295" type="subTitle"/>
          </p:nvPr>
        </p:nvSpPr>
        <p:spPr>
          <a:xfrm>
            <a:off x="6055500" y="2425600"/>
            <a:ext cx="30885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Verificar tipo y rango antes. La comunicación entre tareas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debe realizarse por referencia. El intercambio de datos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debe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realizarse a través del sistema operativo.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00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dinámico y testing</a:t>
            </a:r>
            <a:endParaRPr sz="800"/>
          </a:p>
        </p:txBody>
      </p:sp>
      <p:sp>
        <p:nvSpPr>
          <p:cNvPr id="1901" name="Google Shape;1901;p10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02" name="Google Shape;1902;p100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903" name="Google Shape;1903;p10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0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0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0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0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0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0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00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11" name="Google Shape;1911;p100"/>
          <p:cNvGraphicFramePr/>
          <p:nvPr/>
        </p:nvGraphicFramePr>
        <p:xfrm>
          <a:off x="77813" y="1581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285175"/>
                <a:gridCol w="676600"/>
                <a:gridCol w="617600"/>
                <a:gridCol w="638500"/>
                <a:gridCol w="731325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análisis de valor límite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adivinación de errores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siembra de errores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basados en modelos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(Model-based Testing (MBT))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Modelado de desempeño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clases de equivalencia y partición de entrada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cobertura estructurales </a:t>
                      </a:r>
                      <a:r>
                        <a:rPr lang="en" sz="8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(puntos de entrada / declaraciones / sucursales / condiciones, MC / DC) </a:t>
                      </a:r>
                      <a:r>
                        <a:rPr lang="en" sz="11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100%</a:t>
                      </a:r>
                      <a:endParaRPr sz="11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AR/R/R/R</a:t>
                      </a:r>
                      <a:endParaRPr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AR/</a:t>
                      </a:r>
                      <a:r>
                        <a:rPr lang="en" sz="7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AR/R/R</a:t>
                      </a:r>
                      <a:endParaRPr sz="7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AR/</a:t>
                      </a:r>
                      <a:r>
                        <a:rPr lang="en" sz="7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AR/AR/R</a:t>
                      </a:r>
                      <a:endParaRPr sz="7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12" name="Google Shape;1912;p100"/>
          <p:cNvSpPr txBox="1"/>
          <p:nvPr>
            <p:ph idx="4294967295" type="subTitle"/>
          </p:nvPr>
        </p:nvSpPr>
        <p:spPr>
          <a:xfrm>
            <a:off x="5980375" y="3831675"/>
            <a:ext cx="3208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Probar el software usando un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mínimo de datos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prueba, seleccionando las particiones del dominio de entrada necesarias.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3" name="Google Shape;1913;p100"/>
          <p:cNvSpPr txBox="1"/>
          <p:nvPr>
            <p:ph idx="4294967295" type="subTitle"/>
          </p:nvPr>
        </p:nvSpPr>
        <p:spPr>
          <a:xfrm>
            <a:off x="6027025" y="3399975"/>
            <a:ext cx="3115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Determinar para cada función el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rendimiento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uso de recursos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por cada proceso (tiempo de procesamiento, ancho de banda, etc) en condiciones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promedio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peor caso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4" name="Google Shape;1914;p100"/>
          <p:cNvSpPr txBox="1"/>
          <p:nvPr>
            <p:ph idx="4294967295" type="subTitle"/>
          </p:nvPr>
        </p:nvSpPr>
        <p:spPr>
          <a:xfrm>
            <a:off x="6028425" y="2274875"/>
            <a:ext cx="3115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si presiono los botones muy rápido o muy seguido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¿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Qué pasa si los presiono simultáneamente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5" name="Google Shape;1915;p100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00"/>
          <p:cNvSpPr txBox="1"/>
          <p:nvPr>
            <p:ph idx="4294967295" type="subTitle"/>
          </p:nvPr>
        </p:nvSpPr>
        <p:spPr>
          <a:xfrm>
            <a:off x="6055425" y="1959275"/>
            <a:ext cx="3088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Valores máximos/mínimos, división por cero, caracteres ASCII nulos, pila o lista vacía, matriz/cola llena, entradas nulas, etc.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7" name="Google Shape;1917;p100"/>
          <p:cNvSpPr txBox="1"/>
          <p:nvPr>
            <p:ph idx="4294967295" type="subTitle"/>
          </p:nvPr>
        </p:nvSpPr>
        <p:spPr>
          <a:xfrm>
            <a:off x="6028425" y="2621525"/>
            <a:ext cx="3115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Algunos tipos de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errores conocidos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insertan (siembran) en el programa y se ejecuta en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modo de prueba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8" name="Google Shape;1918;p100"/>
          <p:cNvSpPr txBox="1"/>
          <p:nvPr>
            <p:ph idx="4294967295" type="subTitle"/>
          </p:nvPr>
        </p:nvSpPr>
        <p:spPr>
          <a:xfrm>
            <a:off x="6027025" y="2968275"/>
            <a:ext cx="3115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Tablas de verdad, FSM, cadenas de Markov, diagramas de estados, diagrama de flujo, autómatas finitos, redes de Petri, etc.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9" name="Google Shape;1919;p100"/>
          <p:cNvSpPr txBox="1"/>
          <p:nvPr>
            <p:ph idx="4294967295" type="subTitle"/>
          </p:nvPr>
        </p:nvSpPr>
        <p:spPr>
          <a:xfrm>
            <a:off x="6028425" y="4263375"/>
            <a:ext cx="1619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no es posible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cobertura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100%, documentar las razones.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20" name="Google Shape;1920;p100"/>
          <p:cNvSpPr/>
          <p:nvPr/>
        </p:nvSpPr>
        <p:spPr>
          <a:xfrm>
            <a:off x="4778150" y="148375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Menti_D_1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0"/>
          <p:cNvSpPr txBox="1"/>
          <p:nvPr>
            <p:ph idx="4294967295" type="body"/>
          </p:nvPr>
        </p:nvSpPr>
        <p:spPr>
          <a:xfrm>
            <a:off x="190500" y="3878725"/>
            <a:ext cx="86868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Son necesarias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métricas de complejidad</a:t>
            </a:r>
            <a:r>
              <a:rPr lang="en" sz="1600"/>
              <a:t> que tengan en cuenta el cambio en la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repetición</a:t>
            </a:r>
            <a:r>
              <a:rPr lang="en" sz="1600"/>
              <a:t> del código fuente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5" name="Google Shape;425;p20"/>
          <p:cNvPicPr preferRelativeResize="0"/>
          <p:nvPr/>
        </p:nvPicPr>
        <p:blipFill rotWithShape="1">
          <a:blip r:embed="rId3">
            <a:alphaModFix/>
          </a:blip>
          <a:srcRect b="49852" l="5342" r="26685" t="2537"/>
          <a:stretch/>
        </p:blipFill>
        <p:spPr>
          <a:xfrm>
            <a:off x="0" y="681051"/>
            <a:ext cx="3190353" cy="34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0"/>
          <p:cNvPicPr preferRelativeResize="0"/>
          <p:nvPr/>
        </p:nvPicPr>
        <p:blipFill rotWithShape="1">
          <a:blip r:embed="rId3">
            <a:alphaModFix/>
          </a:blip>
          <a:srcRect b="9203" l="6167" r="1504" t="50831"/>
          <a:stretch/>
        </p:blipFill>
        <p:spPr>
          <a:xfrm>
            <a:off x="3490450" y="325900"/>
            <a:ext cx="5700675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0"/>
          <p:cNvSpPr txBox="1"/>
          <p:nvPr>
            <p:ph idx="4294967295" type="body"/>
          </p:nvPr>
        </p:nvSpPr>
        <p:spPr>
          <a:xfrm>
            <a:off x="985650" y="681050"/>
            <a:ext cx="22047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Código repetitivo se entiende </a:t>
            </a: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rápido</a:t>
            </a:r>
            <a:endParaRPr b="1" sz="1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" name="Google Shape;428;p20"/>
          <p:cNvSpPr txBox="1"/>
          <p:nvPr>
            <p:ph idx="4294967295" type="body"/>
          </p:nvPr>
        </p:nvSpPr>
        <p:spPr>
          <a:xfrm>
            <a:off x="6340975" y="2227000"/>
            <a:ext cx="21552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Código complejo capta </a:t>
            </a: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la atención</a:t>
            </a:r>
            <a:endParaRPr b="1" sz="1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01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Ensayos de caja negra</a:t>
            </a:r>
            <a:endParaRPr sz="800"/>
          </a:p>
        </p:txBody>
      </p:sp>
      <p:sp>
        <p:nvSpPr>
          <p:cNvPr id="1926" name="Google Shape;1926;p10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27" name="Google Shape;1927;p101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928" name="Google Shape;1928;p10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0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0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0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0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01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36" name="Google Shape;1936;p101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diagramas de causa y consecuencia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basados en modelos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(Model-based Testing (MBT))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Prototipos / animación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clases de equivalencia y partición de entrada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Simulación del proceso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7" name="Google Shape;1937;p101"/>
          <p:cNvSpPr txBox="1"/>
          <p:nvPr>
            <p:ph idx="4294967295" type="subTitle"/>
          </p:nvPr>
        </p:nvSpPr>
        <p:spPr>
          <a:xfrm>
            <a:off x="6055375" y="387812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8" name="Google Shape;1938;p101"/>
          <p:cNvSpPr txBox="1"/>
          <p:nvPr>
            <p:ph idx="4294967295" type="subTitle"/>
          </p:nvPr>
        </p:nvSpPr>
        <p:spPr>
          <a:xfrm>
            <a:off x="6007375" y="3405975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9" name="Google Shape;1939;p101"/>
          <p:cNvSpPr txBox="1"/>
          <p:nvPr>
            <p:ph idx="4294967295" type="subTitle"/>
          </p:nvPr>
        </p:nvSpPr>
        <p:spPr>
          <a:xfrm>
            <a:off x="6055375" y="2513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0" name="Google Shape;1940;p101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01"/>
          <p:cNvSpPr txBox="1"/>
          <p:nvPr>
            <p:ph idx="4294967295" type="subTitle"/>
          </p:nvPr>
        </p:nvSpPr>
        <p:spPr>
          <a:xfrm>
            <a:off x="5672125" y="2057675"/>
            <a:ext cx="32022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técnica se puede considerar como una combinación de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árbol de fallas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análisis de árbol de eventos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2" name="Google Shape;1942;p101"/>
          <p:cNvSpPr txBox="1"/>
          <p:nvPr>
            <p:ph idx="4294967295" type="subTitle"/>
          </p:nvPr>
        </p:nvSpPr>
        <p:spPr>
          <a:xfrm>
            <a:off x="5672125" y="2998275"/>
            <a:ext cx="3471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Acotar el sistema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armar un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prototipo de alto nivel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hay que considerar plataforma, lenguaje, capacidad, confiabilidad, disponibilidad. Lo evalúa el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cliente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pueden modificarse requisitos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posteriori.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2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fallas</a:t>
            </a:r>
            <a:endParaRPr sz="800"/>
          </a:p>
        </p:txBody>
      </p:sp>
      <p:sp>
        <p:nvSpPr>
          <p:cNvPr id="1948" name="Google Shape;1948;p10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49" name="Google Shape;1949;p102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950" name="Google Shape;1950;p10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0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0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0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0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0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0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102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58" name="Google Shape;1958;p102"/>
          <p:cNvGraphicFramePr/>
          <p:nvPr/>
        </p:nvGraphicFramePr>
        <p:xfrm>
          <a:off x="158763" y="2019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063850"/>
                <a:gridCol w="631025"/>
                <a:gridCol w="576000"/>
                <a:gridCol w="595475"/>
                <a:gridCol w="555025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de causa y consecuencia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árbol de eventos</a:t>
                      </a:r>
                      <a:b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(Event tree analysis (ETA))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árbol de fallas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(Fault tree analysis (FTA))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fallas funcionales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59" name="Google Shape;1959;p102"/>
          <p:cNvSpPr txBox="1"/>
          <p:nvPr>
            <p:ph idx="4294967295" type="subTitle"/>
          </p:nvPr>
        </p:nvSpPr>
        <p:spPr>
          <a:xfrm>
            <a:off x="5580150" y="2651600"/>
            <a:ext cx="3564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Diagramar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secuencia de eventos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pueden desarrollarse en un sistema para  indicar qué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consecuencias graves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pueden ocurrir.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0" name="Google Shape;1960;p102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02"/>
          <p:cNvSpPr txBox="1"/>
          <p:nvPr>
            <p:ph idx="4294967295" type="subTitle"/>
          </p:nvPr>
        </p:nvSpPr>
        <p:spPr>
          <a:xfrm>
            <a:off x="5580150" y="2228600"/>
            <a:ext cx="1820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2" name="Google Shape;1962;p102"/>
          <p:cNvSpPr txBox="1"/>
          <p:nvPr>
            <p:ph idx="4294967295" type="subTitle"/>
          </p:nvPr>
        </p:nvSpPr>
        <p:spPr>
          <a:xfrm>
            <a:off x="5580150" y="3164025"/>
            <a:ext cx="3632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Método gráfico de símbolos estandarizados que representa la función lógica que vincula las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fallas de componentes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falla general del sistema</a:t>
            </a:r>
            <a:endParaRPr sz="90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3" name="Google Shape;1963;p102"/>
          <p:cNvSpPr txBox="1"/>
          <p:nvPr>
            <p:ph idx="4294967295" type="subTitle"/>
          </p:nvPr>
        </p:nvSpPr>
        <p:spPr>
          <a:xfrm>
            <a:off x="5580150" y="3554550"/>
            <a:ext cx="1772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3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</a:t>
            </a:r>
            <a:endParaRPr sz="800"/>
          </a:p>
        </p:txBody>
      </p:sp>
      <p:sp>
        <p:nvSpPr>
          <p:cNvPr id="1969" name="Google Shape;1969;p10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0" name="Google Shape;1970;p10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971" name="Google Shape;1971;p10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0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0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0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0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0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0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103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79" name="Google Shape;1979;p103"/>
          <p:cNvGraphicFramePr/>
          <p:nvPr/>
        </p:nvGraphicFramePr>
        <p:xfrm>
          <a:off x="121963" y="18057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2950750"/>
                <a:gridCol w="607725"/>
                <a:gridCol w="554750"/>
                <a:gridCol w="573475"/>
                <a:gridCol w="5912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de flujo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estados finitos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(Finite state machines, FSM)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Métodos formales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Redes de Petri temporales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Modelado de desempeño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estructural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Prototipos / animación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80" name="Google Shape;1980;p103"/>
          <p:cNvSpPr txBox="1"/>
          <p:nvPr>
            <p:ph idx="4294967295" type="subTitle"/>
          </p:nvPr>
        </p:nvSpPr>
        <p:spPr>
          <a:xfrm>
            <a:off x="5437300" y="436997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1" name="Google Shape;1981;p103"/>
          <p:cNvSpPr txBox="1"/>
          <p:nvPr>
            <p:ph idx="4294967295" type="subTitle"/>
          </p:nvPr>
        </p:nvSpPr>
        <p:spPr>
          <a:xfrm>
            <a:off x="5399875" y="3601125"/>
            <a:ext cx="3744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 de procesos e interacciones. Determina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uso de recursos por proceso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distribución de la demanda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rendimiento medio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</a:t>
            </a:r>
            <a:r>
              <a:rPr lang="en" sz="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condiciones promedio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" sz="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peor caso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2" name="Google Shape;1982;p103"/>
          <p:cNvSpPr txBox="1"/>
          <p:nvPr>
            <p:ph idx="4294967295" type="subTitle"/>
          </p:nvPr>
        </p:nvSpPr>
        <p:spPr>
          <a:xfrm>
            <a:off x="5399875" y="2513950"/>
            <a:ext cx="3744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Debe tener: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(una acción y un estado por entrada/estado),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coherencia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(una transición por estado/entrada),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accesibilidad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(posibilidad de recorrer todos los estados) y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ausencia de bucles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sin fin o </a:t>
            </a:r>
            <a:r>
              <a:rPr b="1"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sin salida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3" name="Google Shape;1983;p103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03"/>
          <p:cNvSpPr txBox="1"/>
          <p:nvPr>
            <p:ph idx="4294967295" type="subTitle"/>
          </p:nvPr>
        </p:nvSpPr>
        <p:spPr>
          <a:xfrm>
            <a:off x="5400025" y="2057675"/>
            <a:ext cx="37440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 como la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entrada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datos se transforma en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salida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con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etapa del diagrama representa una transformación distinta.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5" name="Google Shape;1985;p103"/>
          <p:cNvSpPr txBox="1"/>
          <p:nvPr>
            <p:ph idx="4294967295" type="subTitle"/>
          </p:nvPr>
        </p:nvSpPr>
        <p:spPr>
          <a:xfrm>
            <a:off x="5400475" y="28867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 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6" name="Google Shape;1986;p103"/>
          <p:cNvSpPr txBox="1"/>
          <p:nvPr>
            <p:ph idx="4294967295" type="subTitle"/>
          </p:nvPr>
        </p:nvSpPr>
        <p:spPr>
          <a:xfrm>
            <a:off x="5400475" y="3269475"/>
            <a:ext cx="37440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de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nodos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(marcados o no) y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transiciones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para </a:t>
            </a:r>
            <a:r>
              <a:rPr lang="en" sz="8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flujo de control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Las marcas "circulan" por la red en función de </a:t>
            </a: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transiciones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(temporales o enable/disable) y entradas. Eficiente para </a:t>
            </a:r>
            <a:r>
              <a:rPr b="1"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Monte Carlo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cálculo de </a:t>
            </a:r>
            <a:r>
              <a:rPr lang="en" sz="8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probabilidad de falla</a:t>
            </a:r>
            <a:r>
              <a:rPr lang="en" sz="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7" name="Google Shape;1987;p103"/>
          <p:cNvSpPr txBox="1"/>
          <p:nvPr>
            <p:ph idx="4294967295" type="subTitle"/>
          </p:nvPr>
        </p:nvSpPr>
        <p:spPr>
          <a:xfrm>
            <a:off x="5400475" y="3999054"/>
            <a:ext cx="38196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Complementa los </a:t>
            </a: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 de flujo de datos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Describen el sistema de programación y una jerarquía de partes como un árbol. Muestra relaciones entre los módulos sin el orden de activación.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04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Ensayos de rendimiento</a:t>
            </a:r>
            <a:endParaRPr sz="800"/>
          </a:p>
        </p:txBody>
      </p:sp>
      <p:sp>
        <p:nvSpPr>
          <p:cNvPr id="1993" name="Google Shape;1993;p10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4" name="Google Shape;1994;p10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1995" name="Google Shape;1995;p10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0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0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0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0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0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0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2" name="Google Shape;2002;p104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03" name="Google Shape;2003;p104"/>
          <p:cNvGraphicFramePr/>
          <p:nvPr/>
        </p:nvGraphicFramePr>
        <p:xfrm>
          <a:off x="139488" y="2290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246950"/>
                <a:gridCol w="668750"/>
                <a:gridCol w="610425"/>
                <a:gridCol w="631075"/>
                <a:gridCol w="65055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Ensayos de avalancha / estrés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Limitaciones a los tiempos de respuesta y memoria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Requisitos de desempeño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04" name="Google Shape;2004;p104"/>
          <p:cNvSpPr txBox="1"/>
          <p:nvPr>
            <p:ph idx="4294967295" type="subTitle"/>
          </p:nvPr>
        </p:nvSpPr>
        <p:spPr>
          <a:xfrm>
            <a:off x="5947125" y="3489975"/>
            <a:ext cx="31968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realiza un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análisis comparativo 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 sistema y de las especificaciones de requisitos.</a:t>
            </a:r>
            <a:endParaRPr sz="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05" name="Google Shape;2005;p104"/>
          <p:cNvSpPr txBox="1"/>
          <p:nvPr>
            <p:ph idx="4294967295" type="subTitle"/>
          </p:nvPr>
        </p:nvSpPr>
        <p:spPr>
          <a:xfrm>
            <a:off x="5947250" y="2513950"/>
            <a:ext cx="3265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 funciona por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pooling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bajo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demanda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inyectar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muchas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entradas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rápidamente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Dispositivos influyentes a su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máxima/mínima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velocidad. Factores influyentes en sus </a:t>
            </a:r>
            <a:r>
              <a:rPr lang="en" sz="900" u="sng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condiciones límites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06" name="Google Shape;2006;p104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104"/>
          <p:cNvSpPr txBox="1"/>
          <p:nvPr>
            <p:ph idx="4294967295" type="subTitle"/>
          </p:nvPr>
        </p:nvSpPr>
        <p:spPr>
          <a:xfrm>
            <a:off x="5947250" y="2983675"/>
            <a:ext cx="31968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Requiere estimaciones del uso de recursos y el tiempo de cada función. Por ejemplo, mediante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comparación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 un sistema existente o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prototipos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05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semiformales (I)</a:t>
            </a:r>
            <a:endParaRPr sz="800"/>
          </a:p>
        </p:txBody>
      </p:sp>
      <p:sp>
        <p:nvSpPr>
          <p:cNvPr id="2013" name="Google Shape;2013;p10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4" name="Google Shape;2014;p105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015" name="Google Shape;2015;p10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0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0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0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0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0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0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05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23" name="Google Shape;2023;p105"/>
          <p:cNvGraphicFramePr/>
          <p:nvPr/>
        </p:nvGraphicFramePr>
        <p:xfrm>
          <a:off x="312463" y="1813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de bloques lógicos / funcionales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secuenciales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de flujo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estados finitos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(Finite state machines, FSM)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Redes de Petri temporales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24" name="Google Shape;2024;p105"/>
          <p:cNvSpPr txBox="1"/>
          <p:nvPr>
            <p:ph idx="4294967295" type="subTitle"/>
          </p:nvPr>
        </p:nvSpPr>
        <p:spPr>
          <a:xfrm>
            <a:off x="5862625" y="3607750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5" name="Google Shape;2025;p105"/>
          <p:cNvSpPr txBox="1"/>
          <p:nvPr>
            <p:ph idx="4294967295" type="subTitle"/>
          </p:nvPr>
        </p:nvSpPr>
        <p:spPr>
          <a:xfrm>
            <a:off x="5862625" y="24790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6" name="Google Shape;2026;p105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05"/>
          <p:cNvSpPr txBox="1"/>
          <p:nvPr>
            <p:ph idx="4294967295" type="subTitle"/>
          </p:nvPr>
        </p:nvSpPr>
        <p:spPr>
          <a:xfrm>
            <a:off x="5862625" y="2061125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8" name="Google Shape;2028;p105"/>
          <p:cNvSpPr txBox="1"/>
          <p:nvPr>
            <p:ph idx="4294967295" type="subTitle"/>
          </p:nvPr>
        </p:nvSpPr>
        <p:spPr>
          <a:xfrm>
            <a:off x="5834275" y="2792338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9" name="Google Shape;2029;p105"/>
          <p:cNvSpPr txBox="1"/>
          <p:nvPr>
            <p:ph idx="4294967295" type="subTitle"/>
          </p:nvPr>
        </p:nvSpPr>
        <p:spPr>
          <a:xfrm>
            <a:off x="5862625" y="32000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06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semiformales (II)</a:t>
            </a:r>
            <a:endParaRPr sz="800"/>
          </a:p>
        </p:txBody>
      </p:sp>
      <p:sp>
        <p:nvSpPr>
          <p:cNvPr id="2035" name="Google Shape;2035;p10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36" name="Google Shape;2036;p106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037" name="Google Shape;2037;p10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0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0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0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0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0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0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4" name="Google Shape;2044;p106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5" name="Google Shape;2045;p106"/>
          <p:cNvGraphicFramePr/>
          <p:nvPr/>
        </p:nvGraphicFramePr>
        <p:xfrm>
          <a:off x="312463" y="2275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Modelos de datos entidad-relación-atributo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Diagramas de secuencia de mensajes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Tablas de decisión / verdad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Lenguaje de modelado unificado</a:t>
                      </a:r>
                      <a:b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(Unified Modeling Language,UML)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6" name="Google Shape;2046;p106"/>
          <p:cNvSpPr txBox="1"/>
          <p:nvPr>
            <p:ph idx="4294967295" type="subTitle"/>
          </p:nvPr>
        </p:nvSpPr>
        <p:spPr>
          <a:xfrm>
            <a:off x="5862625" y="2513950"/>
            <a:ext cx="328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Ayudar al usuario a escribir una buena especificación centrándose en las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entidades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dentro del sistema y las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relaciones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ellas.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7" name="Google Shape;2047;p106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06"/>
          <p:cNvSpPr txBox="1"/>
          <p:nvPr>
            <p:ph idx="4294967295" type="subTitle"/>
          </p:nvPr>
        </p:nvSpPr>
        <p:spPr>
          <a:xfrm>
            <a:off x="5862625" y="2886775"/>
            <a:ext cx="3242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Describe el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comportamiento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términos de la </a:t>
            </a:r>
            <a:r>
              <a:rPr lang="en" sz="9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comunicación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tiene lugar entre los actores del sistema (ser humano, elemento u objeto de software, etc).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9" name="Google Shape;2049;p106"/>
          <p:cNvSpPr txBox="1"/>
          <p:nvPr>
            <p:ph idx="4294967295" type="subTitle"/>
          </p:nvPr>
        </p:nvSpPr>
        <p:spPr>
          <a:xfrm>
            <a:off x="5862475" y="3269475"/>
            <a:ext cx="15843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0" name="Google Shape;2050;p106"/>
          <p:cNvSpPr txBox="1"/>
          <p:nvPr>
            <p:ph idx="4294967295" type="subTitle"/>
          </p:nvPr>
        </p:nvSpPr>
        <p:spPr>
          <a:xfrm>
            <a:off x="5862475" y="3662075"/>
            <a:ext cx="328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Diagramas de clases,  casos de uso,  diagramas de actividad, diagramas de transición de estado (Statecharts), diagramas de secuencia del sistema.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7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estático (I)</a:t>
            </a:r>
            <a:endParaRPr sz="800"/>
          </a:p>
        </p:txBody>
      </p:sp>
      <p:sp>
        <p:nvSpPr>
          <p:cNvPr id="2056" name="Google Shape;2056;p10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7" name="Google Shape;2057;p10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058" name="Google Shape;2058;p10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0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0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0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0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0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0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107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66" name="Google Shape;2066;p107"/>
          <p:cNvGraphicFramePr/>
          <p:nvPr/>
        </p:nvGraphicFramePr>
        <p:xfrm>
          <a:off x="269113" y="1820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valor límite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Listas de verificación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flujo de control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 flujo de datos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Adivinación de errores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Inspecciones formales 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(incluidos criterios específicos)</a:t>
                      </a:r>
                      <a:endParaRPr sz="9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67" name="Google Shape;2067;p107"/>
          <p:cNvSpPr txBox="1"/>
          <p:nvPr>
            <p:ph idx="4294967295" type="subTitle"/>
          </p:nvPr>
        </p:nvSpPr>
        <p:spPr>
          <a:xfrm>
            <a:off x="6055425" y="402497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68" name="Google Shape;2068;p107"/>
          <p:cNvSpPr txBox="1"/>
          <p:nvPr>
            <p:ph idx="4294967295" type="subTitle"/>
          </p:nvPr>
        </p:nvSpPr>
        <p:spPr>
          <a:xfrm>
            <a:off x="6055425" y="3601125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69" name="Google Shape;2069;p107"/>
          <p:cNvSpPr txBox="1"/>
          <p:nvPr>
            <p:ph idx="4294967295" type="subTitle"/>
          </p:nvPr>
        </p:nvSpPr>
        <p:spPr>
          <a:xfrm>
            <a:off x="6055375" y="2513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0" name="Google Shape;2070;p107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07"/>
          <p:cNvSpPr txBox="1"/>
          <p:nvPr>
            <p:ph idx="4294967295" type="subTitle"/>
          </p:nvPr>
        </p:nvSpPr>
        <p:spPr>
          <a:xfrm>
            <a:off x="6007375" y="2061125"/>
            <a:ext cx="14874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2" name="Google Shape;2072;p107"/>
          <p:cNvSpPr txBox="1"/>
          <p:nvPr>
            <p:ph idx="4294967295" type="subTitle"/>
          </p:nvPr>
        </p:nvSpPr>
        <p:spPr>
          <a:xfrm>
            <a:off x="6027025" y="2886763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3" name="Google Shape;2073;p107"/>
          <p:cNvSpPr txBox="1"/>
          <p:nvPr>
            <p:ph idx="4294967295" type="subTitle"/>
          </p:nvPr>
        </p:nvSpPr>
        <p:spPr>
          <a:xfrm>
            <a:off x="6055375" y="32694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08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estático (II)</a:t>
            </a:r>
            <a:endParaRPr sz="800"/>
          </a:p>
        </p:txBody>
      </p:sp>
      <p:sp>
        <p:nvSpPr>
          <p:cNvPr id="2079" name="Google Shape;2079;p10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0" name="Google Shape;2080;p10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081" name="Google Shape;2081;p10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0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0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0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0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0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0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8" name="Google Shape;2088;p108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89" name="Google Shape;2089;p108"/>
          <p:cNvGraphicFramePr/>
          <p:nvPr/>
        </p:nvGraphicFramePr>
        <p:xfrm>
          <a:off x="312463" y="19283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Walk-through (software)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Ejecución simbólica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-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Revisión de diseño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estático del comportamiento de error en tiempo de ejecución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Análisis del tiempo de ejecución en el peor caso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90" name="Google Shape;2090;p108"/>
          <p:cNvSpPr txBox="1"/>
          <p:nvPr>
            <p:ph idx="4294967295" type="subTitle"/>
          </p:nvPr>
        </p:nvSpPr>
        <p:spPr>
          <a:xfrm>
            <a:off x="6103425" y="387812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1" name="Google Shape;2091;p108"/>
          <p:cNvSpPr txBox="1"/>
          <p:nvPr>
            <p:ph idx="4294967295" type="subTitle"/>
          </p:nvPr>
        </p:nvSpPr>
        <p:spPr>
          <a:xfrm>
            <a:off x="6055425" y="3315325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2" name="Google Shape;2092;p108"/>
          <p:cNvSpPr txBox="1"/>
          <p:nvPr>
            <p:ph idx="4294967295" type="subTitle"/>
          </p:nvPr>
        </p:nvSpPr>
        <p:spPr>
          <a:xfrm>
            <a:off x="5862625" y="2232550"/>
            <a:ext cx="328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revelar </a:t>
            </a:r>
            <a:r>
              <a:rPr b="1"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discrepancias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 especificación y la implementación.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108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08"/>
          <p:cNvSpPr txBox="1"/>
          <p:nvPr>
            <p:ph idx="4294967295" type="subTitle"/>
          </p:nvPr>
        </p:nvSpPr>
        <p:spPr>
          <a:xfrm>
            <a:off x="5862625" y="2621825"/>
            <a:ext cx="3242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mostrar </a:t>
            </a:r>
            <a:r>
              <a:rPr b="1"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coincidencias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el código fuente y la especificación.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5" name="Google Shape;2095;p108"/>
          <p:cNvSpPr txBox="1"/>
          <p:nvPr>
            <p:ph idx="4294967295" type="subTitle"/>
          </p:nvPr>
        </p:nvSpPr>
        <p:spPr>
          <a:xfrm>
            <a:off x="5862775" y="2938100"/>
            <a:ext cx="32427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Revelar </a:t>
            </a:r>
            <a:r>
              <a:rPr lang="en" sz="100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defectos en el diseño</a:t>
            </a: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del software.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09"/>
          <p:cNvSpPr txBox="1"/>
          <p:nvPr>
            <p:ph type="title"/>
          </p:nvPr>
        </p:nvSpPr>
        <p:spPr>
          <a:xfrm>
            <a:off x="621500" y="392575"/>
            <a:ext cx="5876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modular</a:t>
            </a:r>
            <a:endParaRPr sz="800"/>
          </a:p>
        </p:txBody>
      </p:sp>
      <p:sp>
        <p:nvSpPr>
          <p:cNvPr id="2101" name="Google Shape;2101;p10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2" name="Google Shape;2102;p10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103" name="Google Shape;2103;p10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0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0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0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0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0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0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0" name="Google Shape;2110;p109"/>
          <p:cNvSpPr/>
          <p:nvPr/>
        </p:nvSpPr>
        <p:spPr>
          <a:xfrm>
            <a:off x="6775807" y="6399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11" name="Google Shape;2111;p109"/>
          <p:cNvGraphicFramePr/>
          <p:nvPr/>
        </p:nvGraphicFramePr>
        <p:xfrm>
          <a:off x="312463" y="17541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{5C1B36AD-04C6-4998-875E-FE98205EBED9}</a:tableStyleId>
              </a:tblPr>
              <a:tblGrid>
                <a:gridCol w="3102950"/>
                <a:gridCol w="639075"/>
                <a:gridCol w="583350"/>
                <a:gridCol w="603075"/>
                <a:gridCol w="621700"/>
              </a:tblGrid>
              <a:tr h="3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Técnica</a:t>
                      </a:r>
                      <a:endParaRPr b="1" sz="1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 4</a:t>
                      </a:r>
                      <a:endParaRPr b="1" sz="20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Límite de tamaño del módulo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Control de complejidad de software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Ocultación / encapsulación de información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Límite de número de parámetros / número fijo de parámetros de subprograma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Un punto de entrada / un punto de salida en subrutinas y funciones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Interfaz completamente definida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12" name="Google Shape;2112;p109"/>
          <p:cNvSpPr txBox="1"/>
          <p:nvPr>
            <p:ph idx="4294967295" type="subTitle"/>
          </p:nvPr>
        </p:nvSpPr>
        <p:spPr>
          <a:xfrm>
            <a:off x="6055425" y="4144225"/>
            <a:ext cx="1391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3" name="Google Shape;2113;p109"/>
          <p:cNvSpPr txBox="1"/>
          <p:nvPr>
            <p:ph idx="4294967295" type="subTitle"/>
          </p:nvPr>
        </p:nvSpPr>
        <p:spPr>
          <a:xfrm>
            <a:off x="6055425" y="3660750"/>
            <a:ext cx="1487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4" name="Google Shape;2114;p109"/>
          <p:cNvSpPr txBox="1"/>
          <p:nvPr>
            <p:ph idx="4294967295" type="subTitle"/>
          </p:nvPr>
        </p:nvSpPr>
        <p:spPr>
          <a:xfrm>
            <a:off x="7144475" y="392575"/>
            <a:ext cx="19995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bligatorio </a:t>
            </a:r>
            <a:b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ltamente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NR: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ecomendado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53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09"/>
          <p:cNvSpPr txBox="1"/>
          <p:nvPr>
            <p:ph idx="4294967295" type="subTitle"/>
          </p:nvPr>
        </p:nvSpPr>
        <p:spPr>
          <a:xfrm>
            <a:off x="6027025" y="2794388"/>
            <a:ext cx="14481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</a:t>
            </a:r>
            <a:r>
              <a:rPr b="1"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modularización</a:t>
            </a:r>
            <a:endParaRPr b="1"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6" name="Google Shape;2116;p109"/>
          <p:cNvSpPr txBox="1"/>
          <p:nvPr>
            <p:ph idx="4294967295" type="subTitle"/>
          </p:nvPr>
        </p:nvSpPr>
        <p:spPr>
          <a:xfrm>
            <a:off x="6055375" y="3177275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7" name="Google Shape;2117;p109"/>
          <p:cNvSpPr txBox="1"/>
          <p:nvPr>
            <p:ph idx="4294967295" type="subTitle"/>
          </p:nvPr>
        </p:nvSpPr>
        <p:spPr>
          <a:xfrm>
            <a:off x="6055425" y="24476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8" name="Google Shape;2118;p109"/>
          <p:cNvSpPr txBox="1"/>
          <p:nvPr>
            <p:ph idx="4294967295" type="subTitle"/>
          </p:nvPr>
        </p:nvSpPr>
        <p:spPr>
          <a:xfrm>
            <a:off x="6103425" y="2039950"/>
            <a:ext cx="13914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 slides anteriores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4" name="Google Shape;2124;p110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125" name="Google Shape;2125;p110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¿Alguna pregunta?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2126" name="Google Shape;2126;p11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2127" name="Google Shape;2127;p11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1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9" name="Google Shape;2129;p110"/>
          <p:cNvSpPr/>
          <p:nvPr/>
        </p:nvSpPr>
        <p:spPr>
          <a:xfrm>
            <a:off x="6087950" y="966825"/>
            <a:ext cx="1400400" cy="1254600"/>
          </a:xfrm>
          <a:prstGeom prst="verticalScroll">
            <a:avLst>
              <a:gd fmla="val 12500" name="adj"/>
            </a:avLst>
          </a:prstGeom>
          <a:solidFill>
            <a:srgbClr val="C7D3E6"/>
          </a:solidFill>
          <a:ln cap="flat" cmpd="sng" w="9525">
            <a:solidFill>
              <a:srgbClr val="92A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Menti_D_2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